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0" r:id="rId1"/>
  </p:sldMasterIdLst>
  <p:handoutMasterIdLst>
    <p:handoutMasterId r:id="rId43"/>
  </p:handoutMasterIdLst>
  <p:sldIdLst>
    <p:sldId id="256" r:id="rId2"/>
    <p:sldId id="257" r:id="rId3"/>
    <p:sldId id="258" r:id="rId4"/>
    <p:sldId id="259" r:id="rId5"/>
    <p:sldId id="260" r:id="rId6"/>
    <p:sldId id="261" r:id="rId7"/>
    <p:sldId id="262" r:id="rId8"/>
    <p:sldId id="263" r:id="rId9"/>
    <p:sldId id="267" r:id="rId10"/>
    <p:sldId id="268" r:id="rId11"/>
    <p:sldId id="275" r:id="rId12"/>
    <p:sldId id="283" r:id="rId13"/>
    <p:sldId id="271" r:id="rId14"/>
    <p:sldId id="269" r:id="rId15"/>
    <p:sldId id="270" r:id="rId16"/>
    <p:sldId id="280" r:id="rId17"/>
    <p:sldId id="281" r:id="rId18"/>
    <p:sldId id="282" r:id="rId19"/>
    <p:sldId id="276" r:id="rId20"/>
    <p:sldId id="277" r:id="rId21"/>
    <p:sldId id="278" r:id="rId22"/>
    <p:sldId id="279" r:id="rId23"/>
    <p:sldId id="272" r:id="rId24"/>
    <p:sldId id="284" r:id="rId25"/>
    <p:sldId id="274" r:id="rId26"/>
    <p:sldId id="286" r:id="rId27"/>
    <p:sldId id="287" r:id="rId28"/>
    <p:sldId id="289" r:id="rId29"/>
    <p:sldId id="290" r:id="rId30"/>
    <p:sldId id="291" r:id="rId31"/>
    <p:sldId id="292" r:id="rId32"/>
    <p:sldId id="293" r:id="rId33"/>
    <p:sldId id="294" r:id="rId34"/>
    <p:sldId id="295" r:id="rId35"/>
    <p:sldId id="296" r:id="rId36"/>
    <p:sldId id="297" r:id="rId37"/>
    <p:sldId id="298" r:id="rId38"/>
    <p:sldId id="299" r:id="rId39"/>
    <p:sldId id="300" r:id="rId40"/>
    <p:sldId id="302" r:id="rId41"/>
    <p:sldId id="301"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9900"/>
    <a:srgbClr val="FFFF66"/>
    <a:srgbClr val="FFCC66"/>
    <a:srgbClr val="FF99FF"/>
    <a:srgbClr val="CC66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Tema Uygulanmış Stil 2 - Vurgu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9C7853C-536D-4A76-A0AE-DD22124D55A5}" styleName="Tema Uygulanmış Stil 1 - Vurgu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9" d="100"/>
          <a:sy n="79" d="100"/>
        </p:scale>
        <p:origin x="850" y="72"/>
      </p:cViewPr>
      <p:guideLst/>
    </p:cSldViewPr>
  </p:slideViewPr>
  <p:notesTextViewPr>
    <p:cViewPr>
      <p:scale>
        <a:sx n="1" d="1"/>
        <a:sy n="1" d="1"/>
      </p:scale>
      <p:origin x="0" y="0"/>
    </p:cViewPr>
  </p:notesTextViewPr>
  <p:notesViewPr>
    <p:cSldViewPr snapToGrid="0">
      <p:cViewPr varScale="1">
        <p:scale>
          <a:sx n="63" d="100"/>
          <a:sy n="63" d="100"/>
        </p:scale>
        <p:origin x="3206" y="7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3DBD7C-8FF2-4621-AA38-8251AB17FE37}" type="doc">
      <dgm:prSet loTypeId="urn:microsoft.com/office/officeart/2005/8/layout/cycle4" loCatId="cycle" qsTypeId="urn:microsoft.com/office/officeart/2005/8/quickstyle/simple1" qsCatId="simple" csTypeId="urn:microsoft.com/office/officeart/2005/8/colors/accent1_2" csCatId="accent1" phldr="1"/>
      <dgm:spPr/>
      <dgm:t>
        <a:bodyPr/>
        <a:lstStyle/>
        <a:p>
          <a:endParaRPr lang="tr-TR"/>
        </a:p>
      </dgm:t>
    </dgm:pt>
    <dgm:pt modelId="{60A6DC4B-C576-445A-BDE6-9FF44A872F52}">
      <dgm:prSet phldrT="[Metin]" custT="1"/>
      <dgm:spPr>
        <a:xfrm>
          <a:off x="2261005" y="319205"/>
          <a:ext cx="2424839" cy="2424839"/>
        </a:xfrm>
        <a:prstGeom prst="pieWedg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tr-TR" sz="1200" dirty="0">
              <a:solidFill>
                <a:sysClr val="window" lastClr="FFFFFF"/>
              </a:solidFill>
              <a:latin typeface="Calibri" panose="020F0502020204030204"/>
              <a:ea typeface="+mn-ea"/>
              <a:cs typeface="+mn-cs"/>
            </a:rPr>
            <a:t>… izlenmektedir.</a:t>
          </a:r>
        </a:p>
        <a:p>
          <a:pPr algn="l">
            <a:buNone/>
          </a:pPr>
          <a:r>
            <a:rPr lang="tr-TR" sz="1200" dirty="0">
              <a:solidFill>
                <a:sysClr val="window" lastClr="FFFFFF"/>
              </a:solidFill>
              <a:latin typeface="Calibri" panose="020F0502020204030204"/>
              <a:ea typeface="+mn-ea"/>
              <a:cs typeface="+mn-cs"/>
            </a:rPr>
            <a:t>..değerlendirilmektedir.</a:t>
          </a:r>
        </a:p>
        <a:p>
          <a:pPr algn="l">
            <a:buNone/>
          </a:pPr>
          <a:r>
            <a:rPr lang="tr-TR" sz="1200" dirty="0">
              <a:solidFill>
                <a:sysClr val="window" lastClr="FFFFFF"/>
              </a:solidFill>
              <a:latin typeface="Calibri" panose="020F0502020204030204"/>
              <a:ea typeface="+mn-ea"/>
              <a:cs typeface="+mn-cs"/>
            </a:rPr>
            <a:t>... İyileştirilme faaliyetleri yürütülmektedir</a:t>
          </a:r>
          <a:r>
            <a:rPr lang="tr-TR" sz="1100" dirty="0">
              <a:solidFill>
                <a:sysClr val="window" lastClr="FFFFFF"/>
              </a:solidFill>
              <a:latin typeface="Calibri" panose="020F0502020204030204"/>
              <a:ea typeface="+mn-ea"/>
              <a:cs typeface="+mn-cs"/>
            </a:rPr>
            <a:t>.</a:t>
          </a:r>
        </a:p>
      </dgm:t>
    </dgm:pt>
    <dgm:pt modelId="{950AF529-9F43-4416-9DA7-224010E8CDAA}" type="parTrans" cxnId="{58060F93-4908-4DEB-B9A4-1DEC505AE80C}">
      <dgm:prSet/>
      <dgm:spPr/>
      <dgm:t>
        <a:bodyPr/>
        <a:lstStyle/>
        <a:p>
          <a:endParaRPr lang="tr-TR"/>
        </a:p>
      </dgm:t>
    </dgm:pt>
    <dgm:pt modelId="{630F5C91-CF65-4353-9E9A-1D6476D35BCF}" type="sibTrans" cxnId="{58060F93-4908-4DEB-B9A4-1DEC505AE80C}">
      <dgm:prSet/>
      <dgm:spPr/>
      <dgm:t>
        <a:bodyPr/>
        <a:lstStyle/>
        <a:p>
          <a:endParaRPr lang="tr-TR"/>
        </a:p>
      </dgm:t>
    </dgm:pt>
    <dgm:pt modelId="{3A743B0C-DED6-4400-B42F-C8F79B4FC6FD}">
      <dgm:prSet phldrT="[Metin]" custT="1"/>
      <dgm:spPr>
        <a:xfrm>
          <a:off x="425183" y="0"/>
          <a:ext cx="3844722" cy="1792029"/>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pPr>
            <a:buChar char="•"/>
          </a:pPr>
          <a:r>
            <a:rPr lang="tr-TR" sz="1600" dirty="0">
              <a:solidFill>
                <a:sysClr val="windowText" lastClr="000000"/>
              </a:solidFill>
              <a:latin typeface="Calibri" panose="020F0502020204030204"/>
              <a:ea typeface="+mn-ea"/>
              <a:cs typeface="+mn-cs"/>
            </a:rPr>
            <a:t>Analiz raporları</a:t>
          </a:r>
        </a:p>
      </dgm:t>
    </dgm:pt>
    <dgm:pt modelId="{4D6E471B-F3CE-4E14-A972-6C063DF28D0B}" type="parTrans" cxnId="{52F889EB-132A-488D-A68B-257841AC6364}">
      <dgm:prSet/>
      <dgm:spPr/>
      <dgm:t>
        <a:bodyPr/>
        <a:lstStyle/>
        <a:p>
          <a:endParaRPr lang="tr-TR"/>
        </a:p>
      </dgm:t>
    </dgm:pt>
    <dgm:pt modelId="{9A791C11-7F01-42F1-BC15-D4247445E10C}" type="sibTrans" cxnId="{52F889EB-132A-488D-A68B-257841AC6364}">
      <dgm:prSet/>
      <dgm:spPr/>
      <dgm:t>
        <a:bodyPr/>
        <a:lstStyle/>
        <a:p>
          <a:endParaRPr lang="tr-TR"/>
        </a:p>
      </dgm:t>
    </dgm:pt>
    <dgm:pt modelId="{36DB6E9F-3578-4EE3-B99C-A4C98318826C}">
      <dgm:prSet phldrT="[Metin]" custT="1"/>
      <dgm:spPr>
        <a:xfrm rot="5400000">
          <a:off x="4797847" y="319205"/>
          <a:ext cx="2424839" cy="2424839"/>
        </a:xfrm>
        <a:prstGeom prst="pieWedg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tr-TR" sz="1400" dirty="0">
              <a:solidFill>
                <a:sysClr val="window" lastClr="FFFFFF"/>
              </a:solidFill>
              <a:latin typeface="Calibri" panose="020F0502020204030204"/>
              <a:ea typeface="+mn-ea"/>
              <a:cs typeface="+mn-cs"/>
            </a:rPr>
            <a:t>..planlanmaktadır</a:t>
          </a:r>
        </a:p>
      </dgm:t>
    </dgm:pt>
    <dgm:pt modelId="{6ECEA1F4-124F-4E17-A49F-7BD88AC003D5}" type="parTrans" cxnId="{D98387BD-DBC3-4D05-AD21-619812D60A35}">
      <dgm:prSet/>
      <dgm:spPr/>
      <dgm:t>
        <a:bodyPr/>
        <a:lstStyle/>
        <a:p>
          <a:endParaRPr lang="tr-TR"/>
        </a:p>
      </dgm:t>
    </dgm:pt>
    <dgm:pt modelId="{1C847DEF-26C7-4044-A946-7DD7480471C9}" type="sibTrans" cxnId="{D98387BD-DBC3-4D05-AD21-619812D60A35}">
      <dgm:prSet/>
      <dgm:spPr/>
      <dgm:t>
        <a:bodyPr/>
        <a:lstStyle/>
        <a:p>
          <a:endParaRPr lang="tr-TR"/>
        </a:p>
      </dgm:t>
    </dgm:pt>
    <dgm:pt modelId="{9C6FC9BD-EE91-4ADE-816B-C90ADAD78FCC}">
      <dgm:prSet phldrT="[Metin]" custT="1"/>
      <dgm:spPr>
        <a:xfrm>
          <a:off x="6483848" y="22866"/>
          <a:ext cx="2766445" cy="1792029"/>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pPr>
            <a:buChar char="•"/>
          </a:pPr>
          <a:r>
            <a:rPr lang="tr-TR" sz="1600" dirty="0">
              <a:solidFill>
                <a:sysClr val="windowText" lastClr="000000">
                  <a:hueOff val="0"/>
                  <a:satOff val="0"/>
                  <a:lumOff val="0"/>
                  <a:alphaOff val="0"/>
                </a:sysClr>
              </a:solidFill>
              <a:latin typeface="Calibri" panose="020F0502020204030204"/>
              <a:ea typeface="+mn-ea"/>
              <a:cs typeface="+mn-cs"/>
            </a:rPr>
            <a:t>Alt ölçüte ilişkin plan (Stratejik Plan, Eylem Planı vs.)</a:t>
          </a:r>
        </a:p>
      </dgm:t>
    </dgm:pt>
    <dgm:pt modelId="{420D4BD1-60CB-4A7D-9CF8-91F1CAF42540}" type="parTrans" cxnId="{27A1E6B6-A8BF-463C-B804-EB044AAC85B5}">
      <dgm:prSet/>
      <dgm:spPr/>
      <dgm:t>
        <a:bodyPr/>
        <a:lstStyle/>
        <a:p>
          <a:endParaRPr lang="tr-TR"/>
        </a:p>
      </dgm:t>
    </dgm:pt>
    <dgm:pt modelId="{B2F6D8D4-D5C3-4783-984A-1F804DD2D6CE}" type="sibTrans" cxnId="{27A1E6B6-A8BF-463C-B804-EB044AAC85B5}">
      <dgm:prSet/>
      <dgm:spPr/>
      <dgm:t>
        <a:bodyPr/>
        <a:lstStyle/>
        <a:p>
          <a:endParaRPr lang="tr-TR"/>
        </a:p>
      </dgm:t>
    </dgm:pt>
    <dgm:pt modelId="{693D2885-64BC-47A9-B4C9-C159E11C13EF}">
      <dgm:prSet phldrT="[Metin]"/>
      <dgm:spPr>
        <a:xfrm rot="10800000">
          <a:off x="4797847" y="2856046"/>
          <a:ext cx="2424839" cy="2424839"/>
        </a:xfrm>
        <a:prstGeom prst="pieWedg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tr-TR" dirty="0">
              <a:solidFill>
                <a:sysClr val="window" lastClr="FFFFFF"/>
              </a:solidFill>
              <a:latin typeface="Calibri" panose="020F0502020204030204"/>
              <a:ea typeface="+mn-ea"/>
              <a:cs typeface="+mn-cs"/>
            </a:rPr>
            <a:t>…uygulanmaktadır.</a:t>
          </a:r>
        </a:p>
      </dgm:t>
    </dgm:pt>
    <dgm:pt modelId="{455216DC-C91F-4290-AA54-330225932E12}" type="parTrans" cxnId="{39BBA270-C2DD-4C18-8087-F9F3537CEDFC}">
      <dgm:prSet/>
      <dgm:spPr/>
      <dgm:t>
        <a:bodyPr/>
        <a:lstStyle/>
        <a:p>
          <a:endParaRPr lang="tr-TR"/>
        </a:p>
      </dgm:t>
    </dgm:pt>
    <dgm:pt modelId="{54A510B5-A83A-406A-96E1-D143D1CE4E7A}" type="sibTrans" cxnId="{39BBA270-C2DD-4C18-8087-F9F3537CEDFC}">
      <dgm:prSet/>
      <dgm:spPr/>
      <dgm:t>
        <a:bodyPr/>
        <a:lstStyle/>
        <a:p>
          <a:endParaRPr lang="tr-TR"/>
        </a:p>
      </dgm:t>
    </dgm:pt>
    <dgm:pt modelId="{44F369E0-61E4-4F9C-AEA5-5629BB6ADB71}">
      <dgm:prSet phldrT="[Metin]" custT="1"/>
      <dgm:spPr>
        <a:xfrm>
          <a:off x="5886945" y="3808062"/>
          <a:ext cx="3343000" cy="1792029"/>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pPr>
            <a:buChar char="•"/>
          </a:pPr>
          <a:r>
            <a:rPr lang="tr-TR" sz="1600" dirty="0">
              <a:solidFill>
                <a:sysClr val="windowText" lastClr="000000">
                  <a:hueOff val="0"/>
                  <a:satOff val="0"/>
                  <a:lumOff val="0"/>
                  <a:alphaOff val="0"/>
                </a:sysClr>
              </a:solidFill>
              <a:latin typeface="Calibri" panose="020F0502020204030204"/>
              <a:ea typeface="+mn-ea"/>
              <a:cs typeface="+mn-cs"/>
            </a:rPr>
            <a:t>Süreç tanımı</a:t>
          </a:r>
        </a:p>
      </dgm:t>
    </dgm:pt>
    <dgm:pt modelId="{84C8500A-068C-4ED5-A8ED-F815B31FED16}" type="parTrans" cxnId="{A02E1BC2-1882-4C59-8A7D-F03B100181D3}">
      <dgm:prSet/>
      <dgm:spPr/>
      <dgm:t>
        <a:bodyPr/>
        <a:lstStyle/>
        <a:p>
          <a:endParaRPr lang="tr-TR"/>
        </a:p>
      </dgm:t>
    </dgm:pt>
    <dgm:pt modelId="{3A4872C0-6426-489C-803E-D9734B861D21}" type="sibTrans" cxnId="{A02E1BC2-1882-4C59-8A7D-F03B100181D3}">
      <dgm:prSet/>
      <dgm:spPr/>
      <dgm:t>
        <a:bodyPr/>
        <a:lstStyle/>
        <a:p>
          <a:endParaRPr lang="tr-TR"/>
        </a:p>
      </dgm:t>
    </dgm:pt>
    <dgm:pt modelId="{59FAF7F1-DBF0-4413-99B5-BAD53B7D647A}">
      <dgm:prSet phldrT="[Metin]"/>
      <dgm:spPr>
        <a:xfrm rot="16200000">
          <a:off x="2261005" y="2856046"/>
          <a:ext cx="2424839" cy="2424839"/>
        </a:xfrm>
        <a:prstGeom prst="pieWedg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tr-TR" dirty="0">
              <a:solidFill>
                <a:sysClr val="window" lastClr="FFFFFF"/>
              </a:solidFill>
              <a:latin typeface="Calibri" panose="020F0502020204030204"/>
              <a:ea typeface="+mn-ea"/>
              <a:cs typeface="+mn-cs"/>
            </a:rPr>
            <a:t>…. ölçülmektedir.</a:t>
          </a:r>
        </a:p>
      </dgm:t>
    </dgm:pt>
    <dgm:pt modelId="{219085A4-D681-41F8-97F1-6CB312F1A7A6}" type="parTrans" cxnId="{E41B795A-5F5C-4922-BC1A-B0A5A4548BA1}">
      <dgm:prSet/>
      <dgm:spPr/>
      <dgm:t>
        <a:bodyPr/>
        <a:lstStyle/>
        <a:p>
          <a:endParaRPr lang="tr-TR"/>
        </a:p>
      </dgm:t>
    </dgm:pt>
    <dgm:pt modelId="{11246DE6-3F2A-45AF-AB1F-7CC8B42C4357}" type="sibTrans" cxnId="{E41B795A-5F5C-4922-BC1A-B0A5A4548BA1}">
      <dgm:prSet/>
      <dgm:spPr/>
      <dgm:t>
        <a:bodyPr/>
        <a:lstStyle/>
        <a:p>
          <a:endParaRPr lang="tr-TR"/>
        </a:p>
      </dgm:t>
    </dgm:pt>
    <dgm:pt modelId="{EA7B7A4B-FAEE-4323-A628-D6829F0856CB}">
      <dgm:prSet phldrT="[Metin]" custT="1"/>
      <dgm:spPr>
        <a:xfrm>
          <a:off x="461409" y="3808062"/>
          <a:ext cx="2766445" cy="1792029"/>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pPr>
            <a:buChar char="•"/>
          </a:pPr>
          <a:r>
            <a:rPr lang="tr-TR" sz="1600" dirty="0">
              <a:solidFill>
                <a:sysClr val="windowText" lastClr="000000">
                  <a:hueOff val="0"/>
                  <a:satOff val="0"/>
                  <a:lumOff val="0"/>
                  <a:alphaOff val="0"/>
                </a:sysClr>
              </a:solidFill>
              <a:latin typeface="Calibri" panose="020F0502020204030204"/>
              <a:ea typeface="+mn-ea"/>
              <a:cs typeface="+mn-cs"/>
            </a:rPr>
            <a:t>Anket vb. ölçüm araçları ve anket sonuçları</a:t>
          </a:r>
          <a:endParaRPr lang="tr-TR" sz="1600" dirty="0">
            <a:solidFill>
              <a:sysClr val="windowText" lastClr="000000"/>
            </a:solidFill>
            <a:latin typeface="Calibri" panose="020F0502020204030204"/>
            <a:ea typeface="+mn-ea"/>
            <a:cs typeface="+mn-cs"/>
          </a:endParaRPr>
        </a:p>
      </dgm:t>
    </dgm:pt>
    <dgm:pt modelId="{C07DE86B-66B5-4FDD-AD1C-BD4206BCACE5}" type="parTrans" cxnId="{E2D4CF15-C0F6-44F9-9E85-167FC5623A43}">
      <dgm:prSet/>
      <dgm:spPr/>
      <dgm:t>
        <a:bodyPr/>
        <a:lstStyle/>
        <a:p>
          <a:endParaRPr lang="tr-TR"/>
        </a:p>
      </dgm:t>
    </dgm:pt>
    <dgm:pt modelId="{BC7ABDF3-B0B2-4C06-A739-3890E17C0515}" type="sibTrans" cxnId="{E2D4CF15-C0F6-44F9-9E85-167FC5623A43}">
      <dgm:prSet/>
      <dgm:spPr/>
      <dgm:t>
        <a:bodyPr/>
        <a:lstStyle/>
        <a:p>
          <a:endParaRPr lang="tr-TR"/>
        </a:p>
      </dgm:t>
    </dgm:pt>
    <dgm:pt modelId="{491CE3B6-F856-4A4D-8B10-89B13F1DDF17}">
      <dgm:prSet phldrT="[Metin]" custT="1"/>
      <dgm:spPr>
        <a:xfrm>
          <a:off x="5886945" y="3808062"/>
          <a:ext cx="3343000" cy="1792029"/>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pPr>
            <a:buChar char="•"/>
          </a:pPr>
          <a:r>
            <a:rPr lang="tr-TR" sz="1600" dirty="0">
              <a:solidFill>
                <a:sysClr val="windowText" lastClr="000000">
                  <a:hueOff val="0"/>
                  <a:satOff val="0"/>
                  <a:lumOff val="0"/>
                  <a:alphaOff val="0"/>
                </a:sysClr>
              </a:solidFill>
              <a:latin typeface="Calibri" panose="020F0502020204030204"/>
              <a:ea typeface="+mn-ea"/>
              <a:cs typeface="+mn-cs"/>
            </a:rPr>
            <a:t>İş akış şemaları (Uygulamaya ilişkin kanıtlar verilmelidir)</a:t>
          </a:r>
        </a:p>
      </dgm:t>
    </dgm:pt>
    <dgm:pt modelId="{845698B8-01F1-4B0B-9131-3221813755A2}" type="parTrans" cxnId="{E4EEDA63-2EBB-4E85-A8E1-B709961C852F}">
      <dgm:prSet/>
      <dgm:spPr/>
      <dgm:t>
        <a:bodyPr/>
        <a:lstStyle/>
        <a:p>
          <a:endParaRPr lang="tr-TR"/>
        </a:p>
      </dgm:t>
    </dgm:pt>
    <dgm:pt modelId="{33347BA6-5181-4F7E-9E48-86C1BB61F63D}" type="sibTrans" cxnId="{E4EEDA63-2EBB-4E85-A8E1-B709961C852F}">
      <dgm:prSet/>
      <dgm:spPr/>
      <dgm:t>
        <a:bodyPr/>
        <a:lstStyle/>
        <a:p>
          <a:endParaRPr lang="tr-TR"/>
        </a:p>
      </dgm:t>
    </dgm:pt>
    <dgm:pt modelId="{C8072EAE-6735-4FE0-B9D1-CDC828FB5413}">
      <dgm:prSet phldrT="[Metin]" custT="1"/>
      <dgm:spPr>
        <a:xfrm>
          <a:off x="425183" y="0"/>
          <a:ext cx="3844722" cy="1792029"/>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pPr>
            <a:buChar char="•"/>
          </a:pPr>
          <a:r>
            <a:rPr lang="tr-TR" sz="1600" dirty="0">
              <a:solidFill>
                <a:sysClr val="windowText" lastClr="000000"/>
              </a:solidFill>
              <a:latin typeface="Calibri" panose="020F0502020204030204"/>
              <a:ea typeface="+mn-ea"/>
              <a:cs typeface="+mn-cs"/>
            </a:rPr>
            <a:t>Yapılan iyileştirmelerin listesi (Anket ve Rapor vb. sonuçlarına göre eylem yapılmalıdır.)</a:t>
          </a:r>
        </a:p>
      </dgm:t>
    </dgm:pt>
    <dgm:pt modelId="{851CE9B8-B060-4311-A01E-ACCF4AC50AC6}" type="parTrans" cxnId="{C1B5E922-A5E4-4080-B817-EE4996034192}">
      <dgm:prSet/>
      <dgm:spPr/>
      <dgm:t>
        <a:bodyPr/>
        <a:lstStyle/>
        <a:p>
          <a:endParaRPr lang="tr-TR"/>
        </a:p>
      </dgm:t>
    </dgm:pt>
    <dgm:pt modelId="{9D0FF761-6E2B-4344-8201-DB857FAAFCF5}" type="sibTrans" cxnId="{C1B5E922-A5E4-4080-B817-EE4996034192}">
      <dgm:prSet/>
      <dgm:spPr/>
      <dgm:t>
        <a:bodyPr/>
        <a:lstStyle/>
        <a:p>
          <a:endParaRPr lang="tr-TR"/>
        </a:p>
      </dgm:t>
    </dgm:pt>
    <dgm:pt modelId="{6D4ACAEE-6647-4F43-945B-FDBFD23DFDD1}">
      <dgm:prSet phldrT="[Metin]" custT="1"/>
      <dgm:spPr>
        <a:xfrm>
          <a:off x="425183" y="0"/>
          <a:ext cx="3844722" cy="1792029"/>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pPr>
            <a:buChar char="•"/>
          </a:pPr>
          <a:r>
            <a:rPr lang="tr-TR" sz="1600" dirty="0">
              <a:solidFill>
                <a:sysClr val="windowText" lastClr="000000"/>
              </a:solidFill>
              <a:latin typeface="Calibri" panose="020F0502020204030204"/>
              <a:ea typeface="+mn-ea"/>
              <a:cs typeface="+mn-cs"/>
            </a:rPr>
            <a:t> Değerlendirme raporları</a:t>
          </a:r>
        </a:p>
      </dgm:t>
    </dgm:pt>
    <dgm:pt modelId="{F0BAA62C-AB8A-453C-9FBA-E532F17AEE64}" type="parTrans" cxnId="{DEBA6ADA-DCB5-414A-960F-93AC103A7FCC}">
      <dgm:prSet/>
      <dgm:spPr/>
      <dgm:t>
        <a:bodyPr/>
        <a:lstStyle/>
        <a:p>
          <a:endParaRPr lang="tr-TR"/>
        </a:p>
      </dgm:t>
    </dgm:pt>
    <dgm:pt modelId="{75856E1E-F5D8-41BF-9C68-DF55FA743091}" type="sibTrans" cxnId="{DEBA6ADA-DCB5-414A-960F-93AC103A7FCC}">
      <dgm:prSet/>
      <dgm:spPr/>
      <dgm:t>
        <a:bodyPr/>
        <a:lstStyle/>
        <a:p>
          <a:endParaRPr lang="tr-TR"/>
        </a:p>
      </dgm:t>
    </dgm:pt>
    <dgm:pt modelId="{E28185DD-F235-4BD0-A3D4-3A940E934BF3}">
      <dgm:prSet phldrT="[Metin]" custT="1"/>
      <dgm:spPr>
        <a:xfrm>
          <a:off x="461409" y="3808062"/>
          <a:ext cx="2766445" cy="1792029"/>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pPr>
            <a:buChar char="•"/>
          </a:pPr>
          <a:r>
            <a:rPr lang="tr-TR" sz="1600" dirty="0">
              <a:solidFill>
                <a:sysClr val="windowText" lastClr="000000"/>
              </a:solidFill>
              <a:latin typeface="Calibri" panose="020F0502020204030204"/>
              <a:ea typeface="+mn-ea"/>
              <a:cs typeface="+mn-cs"/>
            </a:rPr>
            <a:t>Performans Göstergeleri </a:t>
          </a:r>
        </a:p>
      </dgm:t>
    </dgm:pt>
    <dgm:pt modelId="{171982C9-BB22-476A-B5AC-E4C8661E3F03}" type="parTrans" cxnId="{C12ADA98-4970-475F-B384-A1C13B618B35}">
      <dgm:prSet/>
      <dgm:spPr/>
      <dgm:t>
        <a:bodyPr/>
        <a:lstStyle/>
        <a:p>
          <a:endParaRPr lang="tr-TR"/>
        </a:p>
      </dgm:t>
    </dgm:pt>
    <dgm:pt modelId="{B407AEFF-456C-4283-8AB9-1A93A1F5E3FC}" type="sibTrans" cxnId="{C12ADA98-4970-475F-B384-A1C13B618B35}">
      <dgm:prSet/>
      <dgm:spPr/>
      <dgm:t>
        <a:bodyPr/>
        <a:lstStyle/>
        <a:p>
          <a:endParaRPr lang="tr-TR"/>
        </a:p>
      </dgm:t>
    </dgm:pt>
    <dgm:pt modelId="{FC249E52-CDCF-4FDD-8BB4-10AF53943731}">
      <dgm:prSet phldrT="[Metin]" custT="1"/>
      <dgm:spPr>
        <a:xfrm>
          <a:off x="461409" y="3808062"/>
          <a:ext cx="2766445" cy="1792029"/>
        </a:xfr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pPr>
            <a:buNone/>
          </a:pPr>
          <a:endParaRPr lang="tr-TR" sz="1600" dirty="0">
            <a:solidFill>
              <a:sysClr val="windowText" lastClr="000000"/>
            </a:solidFill>
            <a:latin typeface="Calibri" panose="020F0502020204030204"/>
            <a:ea typeface="+mn-ea"/>
            <a:cs typeface="+mn-cs"/>
          </a:endParaRPr>
        </a:p>
      </dgm:t>
    </dgm:pt>
    <dgm:pt modelId="{CBFCD2F0-D8F9-4F97-A475-640CC79D68D8}" type="parTrans" cxnId="{7F4731F9-C68D-4ACC-A111-1B763AC3D9D0}">
      <dgm:prSet/>
      <dgm:spPr/>
      <dgm:t>
        <a:bodyPr/>
        <a:lstStyle/>
        <a:p>
          <a:endParaRPr lang="tr-TR"/>
        </a:p>
      </dgm:t>
    </dgm:pt>
    <dgm:pt modelId="{1FC67B67-8935-46EE-B510-B288424E89E2}" type="sibTrans" cxnId="{7F4731F9-C68D-4ACC-A111-1B763AC3D9D0}">
      <dgm:prSet/>
      <dgm:spPr/>
      <dgm:t>
        <a:bodyPr/>
        <a:lstStyle/>
        <a:p>
          <a:endParaRPr lang="tr-TR"/>
        </a:p>
      </dgm:t>
    </dgm:pt>
    <dgm:pt modelId="{C9D9F6E0-357D-41D9-801A-4C6DEF11D82E}">
      <dgm:prSet phldrT="[Metin]" custT="1"/>
      <dgm:spPr>
        <a:xfrm>
          <a:off x="461409" y="3808062"/>
          <a:ext cx="2766445" cy="1792029"/>
        </a:xfr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pPr>
            <a:buChar char="•"/>
          </a:pPr>
          <a:endParaRPr lang="tr-TR" sz="1600" dirty="0">
            <a:solidFill>
              <a:sysClr val="windowText" lastClr="000000"/>
            </a:solidFill>
            <a:latin typeface="Calibri" panose="020F0502020204030204"/>
            <a:ea typeface="+mn-ea"/>
            <a:cs typeface="+mn-cs"/>
          </a:endParaRPr>
        </a:p>
      </dgm:t>
    </dgm:pt>
    <dgm:pt modelId="{98419E1D-DA5F-4C7B-BB01-94FCBFC22547}" type="parTrans" cxnId="{7807888F-D6F3-4497-88DA-F7895A607C58}">
      <dgm:prSet/>
      <dgm:spPr/>
      <dgm:t>
        <a:bodyPr/>
        <a:lstStyle/>
        <a:p>
          <a:endParaRPr lang="tr-TR"/>
        </a:p>
      </dgm:t>
    </dgm:pt>
    <dgm:pt modelId="{2D4BEC2A-3A53-4F26-BE61-80A9DE29664A}" type="sibTrans" cxnId="{7807888F-D6F3-4497-88DA-F7895A607C58}">
      <dgm:prSet/>
      <dgm:spPr/>
      <dgm:t>
        <a:bodyPr/>
        <a:lstStyle/>
        <a:p>
          <a:endParaRPr lang="tr-TR"/>
        </a:p>
      </dgm:t>
    </dgm:pt>
    <dgm:pt modelId="{2C0595AE-2C38-4282-9D2F-4FF7B1CAD312}" type="pres">
      <dgm:prSet presAssocID="{873DBD7C-8FF2-4621-AA38-8251AB17FE37}" presName="cycleMatrixDiagram" presStyleCnt="0">
        <dgm:presLayoutVars>
          <dgm:chMax val="1"/>
          <dgm:dir/>
          <dgm:animLvl val="lvl"/>
          <dgm:resizeHandles val="exact"/>
        </dgm:presLayoutVars>
      </dgm:prSet>
      <dgm:spPr/>
    </dgm:pt>
    <dgm:pt modelId="{5DF7F6E8-1523-4CF5-AEDA-39A50280B7E5}" type="pres">
      <dgm:prSet presAssocID="{873DBD7C-8FF2-4621-AA38-8251AB17FE37}" presName="children" presStyleCnt="0"/>
      <dgm:spPr/>
    </dgm:pt>
    <dgm:pt modelId="{F87276EB-8FAC-47A6-A070-C335E1095315}" type="pres">
      <dgm:prSet presAssocID="{873DBD7C-8FF2-4621-AA38-8251AB17FE37}" presName="child1group" presStyleCnt="0"/>
      <dgm:spPr/>
    </dgm:pt>
    <dgm:pt modelId="{93A92456-2E9E-454D-A734-20FDBADF1E0D}" type="pres">
      <dgm:prSet presAssocID="{873DBD7C-8FF2-4621-AA38-8251AB17FE37}" presName="child1" presStyleLbl="bgAcc1" presStyleIdx="0" presStyleCnt="4" custScaleX="148140" custScaleY="119669" custLinFactNeighborX="-19256" custLinFactNeighborY="16366"/>
      <dgm:spPr/>
    </dgm:pt>
    <dgm:pt modelId="{1A6C97D1-9879-40D0-ADC5-5AADBC4D6519}" type="pres">
      <dgm:prSet presAssocID="{873DBD7C-8FF2-4621-AA38-8251AB17FE37}" presName="child1Text" presStyleLbl="bgAcc1" presStyleIdx="0" presStyleCnt="4">
        <dgm:presLayoutVars>
          <dgm:bulletEnabled val="1"/>
        </dgm:presLayoutVars>
      </dgm:prSet>
      <dgm:spPr/>
    </dgm:pt>
    <dgm:pt modelId="{A04A7B9C-D58A-4B16-A06B-338F563EB47B}" type="pres">
      <dgm:prSet presAssocID="{873DBD7C-8FF2-4621-AA38-8251AB17FE37}" presName="child2group" presStyleCnt="0"/>
      <dgm:spPr/>
    </dgm:pt>
    <dgm:pt modelId="{9009DDB2-660C-4AF8-AE06-D5BE855F8459}" type="pres">
      <dgm:prSet presAssocID="{873DBD7C-8FF2-4621-AA38-8251AB17FE37}" presName="child2" presStyleLbl="bgAcc1" presStyleIdx="1" presStyleCnt="4" custScaleX="107373" custLinFactNeighborX="45396" custLinFactNeighborY="15001"/>
      <dgm:spPr/>
    </dgm:pt>
    <dgm:pt modelId="{80DF475D-4AC2-4FE5-9A91-81EDC4606706}" type="pres">
      <dgm:prSet presAssocID="{873DBD7C-8FF2-4621-AA38-8251AB17FE37}" presName="child2Text" presStyleLbl="bgAcc1" presStyleIdx="1" presStyleCnt="4">
        <dgm:presLayoutVars>
          <dgm:bulletEnabled val="1"/>
        </dgm:presLayoutVars>
      </dgm:prSet>
      <dgm:spPr/>
    </dgm:pt>
    <dgm:pt modelId="{0F15D28E-2E94-4F16-A7DE-BAF50E831994}" type="pres">
      <dgm:prSet presAssocID="{873DBD7C-8FF2-4621-AA38-8251AB17FE37}" presName="child3group" presStyleCnt="0"/>
      <dgm:spPr/>
    </dgm:pt>
    <dgm:pt modelId="{D46BF0C6-E972-4A94-92F2-4BD0023A8FF2}" type="pres">
      <dgm:prSet presAssocID="{873DBD7C-8FF2-4621-AA38-8251AB17FE37}" presName="child3" presStyleLbl="bgAcc1" presStyleIdx="2" presStyleCnt="4" custScaleX="120841" custScaleY="109771" custLinFactNeighborX="38864" custLinFactNeighborY="-23209"/>
      <dgm:spPr/>
    </dgm:pt>
    <dgm:pt modelId="{7EB69181-2409-49F1-952D-1503F0D19BF0}" type="pres">
      <dgm:prSet presAssocID="{873DBD7C-8FF2-4621-AA38-8251AB17FE37}" presName="child3Text" presStyleLbl="bgAcc1" presStyleIdx="2" presStyleCnt="4">
        <dgm:presLayoutVars>
          <dgm:bulletEnabled val="1"/>
        </dgm:presLayoutVars>
      </dgm:prSet>
      <dgm:spPr/>
    </dgm:pt>
    <dgm:pt modelId="{A9CD3E5F-3393-4002-8137-986B4E39CA2E}" type="pres">
      <dgm:prSet presAssocID="{873DBD7C-8FF2-4621-AA38-8251AB17FE37}" presName="child4group" presStyleCnt="0"/>
      <dgm:spPr/>
    </dgm:pt>
    <dgm:pt modelId="{894BCB52-B561-461C-B550-04457970A94C}" type="pres">
      <dgm:prSet presAssocID="{873DBD7C-8FF2-4621-AA38-8251AB17FE37}" presName="child4" presStyleLbl="bgAcc1" presStyleIdx="3" presStyleCnt="4" custScaleX="132510" custScaleY="118724" custLinFactNeighborX="-33390" custLinFactNeighborY="-28950"/>
      <dgm:spPr>
        <a:prstGeom prst="roundRect">
          <a:avLst>
            <a:gd name="adj" fmla="val 10000"/>
          </a:avLst>
        </a:prstGeom>
      </dgm:spPr>
    </dgm:pt>
    <dgm:pt modelId="{EBDC6E2F-D5B4-4BD8-81AE-7410982042E5}" type="pres">
      <dgm:prSet presAssocID="{873DBD7C-8FF2-4621-AA38-8251AB17FE37}" presName="child4Text" presStyleLbl="bgAcc1" presStyleIdx="3" presStyleCnt="4">
        <dgm:presLayoutVars>
          <dgm:bulletEnabled val="1"/>
        </dgm:presLayoutVars>
      </dgm:prSet>
      <dgm:spPr/>
    </dgm:pt>
    <dgm:pt modelId="{F0FA0DBD-A996-487B-8002-0C658AE36258}" type="pres">
      <dgm:prSet presAssocID="{873DBD7C-8FF2-4621-AA38-8251AB17FE37}" presName="childPlaceholder" presStyleCnt="0"/>
      <dgm:spPr/>
    </dgm:pt>
    <dgm:pt modelId="{CF027AF6-05A0-4A2F-AA78-6967593FFA57}" type="pres">
      <dgm:prSet presAssocID="{873DBD7C-8FF2-4621-AA38-8251AB17FE37}" presName="circle" presStyleCnt="0"/>
      <dgm:spPr/>
    </dgm:pt>
    <dgm:pt modelId="{BD9A8D06-DF20-4F95-8616-9FE2C4CB0705}" type="pres">
      <dgm:prSet presAssocID="{873DBD7C-8FF2-4621-AA38-8251AB17FE37}" presName="quadrant1" presStyleLbl="node1" presStyleIdx="0" presStyleCnt="4" custScaleX="108434" custScaleY="104556" custLinFactNeighborX="-1861" custLinFactNeighborY="930">
        <dgm:presLayoutVars>
          <dgm:chMax val="1"/>
          <dgm:bulletEnabled val="1"/>
        </dgm:presLayoutVars>
      </dgm:prSet>
      <dgm:spPr/>
    </dgm:pt>
    <dgm:pt modelId="{C1B00894-6E70-40B6-AFB3-9909672FC755}" type="pres">
      <dgm:prSet presAssocID="{873DBD7C-8FF2-4621-AA38-8251AB17FE37}" presName="quadrant2" presStyleLbl="node1" presStyleIdx="1" presStyleCnt="4" custScaleX="98945" custScaleY="103625" custLinFactNeighborX="465" custLinFactNeighborY="465">
        <dgm:presLayoutVars>
          <dgm:chMax val="1"/>
          <dgm:bulletEnabled val="1"/>
        </dgm:presLayoutVars>
      </dgm:prSet>
      <dgm:spPr/>
    </dgm:pt>
    <dgm:pt modelId="{3120142D-76FB-4B2B-A33E-ED627FAA8DEE}" type="pres">
      <dgm:prSet presAssocID="{873DBD7C-8FF2-4621-AA38-8251AB17FE37}" presName="quadrant3" presStyleLbl="node1" presStyleIdx="2" presStyleCnt="4" custScaleX="98999" custScaleY="93522" custLinFactNeighborX="27" custLinFactNeighborY="-2790">
        <dgm:presLayoutVars>
          <dgm:chMax val="1"/>
          <dgm:bulletEnabled val="1"/>
        </dgm:presLayoutVars>
      </dgm:prSet>
      <dgm:spPr/>
    </dgm:pt>
    <dgm:pt modelId="{CBAC78BF-D2A5-4390-81A0-C858586D6FD3}" type="pres">
      <dgm:prSet presAssocID="{873DBD7C-8FF2-4621-AA38-8251AB17FE37}" presName="quadrant4" presStyleLbl="node1" presStyleIdx="3" presStyleCnt="4" custScaleX="107683" custScaleY="94452" custLinFactNeighborX="-1485" custLinFactNeighborY="-1712">
        <dgm:presLayoutVars>
          <dgm:chMax val="1"/>
          <dgm:bulletEnabled val="1"/>
        </dgm:presLayoutVars>
      </dgm:prSet>
      <dgm:spPr/>
    </dgm:pt>
    <dgm:pt modelId="{FEA347BF-EBC7-4D51-A709-BF4785FD3B8B}" type="pres">
      <dgm:prSet presAssocID="{873DBD7C-8FF2-4621-AA38-8251AB17FE37}" presName="quadrantPlaceholder" presStyleCnt="0"/>
      <dgm:spPr/>
    </dgm:pt>
    <dgm:pt modelId="{4319C6C3-EF20-4AE2-9462-E31A1C8F0ECC}" type="pres">
      <dgm:prSet presAssocID="{873DBD7C-8FF2-4621-AA38-8251AB17FE37}" presName="center1" presStyleLbl="fgShp" presStyleIdx="0" presStyleCnt="2"/>
      <dgm:spPr>
        <a:xfrm>
          <a:off x="4323239" y="2296037"/>
          <a:ext cx="837213" cy="728011"/>
        </a:xfrm>
        <a:prstGeom prst="circularArrow">
          <a:avLst/>
        </a:prstGeom>
        <a:solidFill>
          <a:srgbClr val="4472C4">
            <a:tint val="60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pt>
    <dgm:pt modelId="{F83B9A16-C91D-49D0-A46A-4922B5177751}" type="pres">
      <dgm:prSet presAssocID="{873DBD7C-8FF2-4621-AA38-8251AB17FE37}" presName="center2" presStyleLbl="fgShp" presStyleIdx="1" presStyleCnt="2"/>
      <dgm:spPr>
        <a:xfrm rot="10800000">
          <a:off x="4323239" y="2576042"/>
          <a:ext cx="837213" cy="728011"/>
        </a:xfrm>
        <a:prstGeom prst="circularArrow">
          <a:avLst/>
        </a:prstGeom>
        <a:solidFill>
          <a:srgbClr val="4472C4">
            <a:tint val="60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pt>
  </dgm:ptLst>
  <dgm:cxnLst>
    <dgm:cxn modelId="{64A60600-CAC3-4723-8956-B8B5C3EBFCED}" type="presOf" srcId="{C9D9F6E0-357D-41D9-801A-4C6DEF11D82E}" destId="{894BCB52-B561-461C-B550-04457970A94C}" srcOrd="0" destOrd="2" presId="urn:microsoft.com/office/officeart/2005/8/layout/cycle4"/>
    <dgm:cxn modelId="{E2D4CF15-C0F6-44F9-9E85-167FC5623A43}" srcId="{59FAF7F1-DBF0-4413-99B5-BAD53B7D647A}" destId="{EA7B7A4B-FAEE-4323-A628-D6829F0856CB}" srcOrd="0" destOrd="0" parTransId="{C07DE86B-66B5-4FDD-AD1C-BD4206BCACE5}" sibTransId="{BC7ABDF3-B0B2-4C06-A739-3890E17C0515}"/>
    <dgm:cxn modelId="{340EAB1B-9E78-49C7-A93A-30F1240799FF}" type="presOf" srcId="{C8072EAE-6735-4FE0-B9D1-CDC828FB5413}" destId="{93A92456-2E9E-454D-A734-20FDBADF1E0D}" srcOrd="0" destOrd="2" presId="urn:microsoft.com/office/officeart/2005/8/layout/cycle4"/>
    <dgm:cxn modelId="{C1B5E922-A5E4-4080-B817-EE4996034192}" srcId="{60A6DC4B-C576-445A-BDE6-9FF44A872F52}" destId="{C8072EAE-6735-4FE0-B9D1-CDC828FB5413}" srcOrd="2" destOrd="0" parTransId="{851CE9B8-B060-4311-A01E-ACCF4AC50AC6}" sibTransId="{9D0FF761-6E2B-4344-8201-DB857FAAFCF5}"/>
    <dgm:cxn modelId="{91380228-5B7A-48A7-B1B5-430E7434B8C9}" type="presOf" srcId="{3A743B0C-DED6-4400-B42F-C8F79B4FC6FD}" destId="{1A6C97D1-9879-40D0-ADC5-5AADBC4D6519}" srcOrd="1" destOrd="0" presId="urn:microsoft.com/office/officeart/2005/8/layout/cycle4"/>
    <dgm:cxn modelId="{272D8B38-7B05-4401-B5B0-35F9B8FAEBE5}" type="presOf" srcId="{491CE3B6-F856-4A4D-8B10-89B13F1DDF17}" destId="{7EB69181-2409-49F1-952D-1503F0D19BF0}" srcOrd="1" destOrd="1" presId="urn:microsoft.com/office/officeart/2005/8/layout/cycle4"/>
    <dgm:cxn modelId="{E4EEDA63-2EBB-4E85-A8E1-B709961C852F}" srcId="{693D2885-64BC-47A9-B4C9-C159E11C13EF}" destId="{491CE3B6-F856-4A4D-8B10-89B13F1DDF17}" srcOrd="1" destOrd="0" parTransId="{845698B8-01F1-4B0B-9131-3221813755A2}" sibTransId="{33347BA6-5181-4F7E-9E48-86C1BB61F63D}"/>
    <dgm:cxn modelId="{D0C4606B-FB08-4FED-B103-D2DAA6C3E23C}" type="presOf" srcId="{36DB6E9F-3578-4EE3-B99C-A4C98318826C}" destId="{C1B00894-6E70-40B6-AFB3-9909672FC755}" srcOrd="0" destOrd="0" presId="urn:microsoft.com/office/officeart/2005/8/layout/cycle4"/>
    <dgm:cxn modelId="{39BBA270-C2DD-4C18-8087-F9F3537CEDFC}" srcId="{873DBD7C-8FF2-4621-AA38-8251AB17FE37}" destId="{693D2885-64BC-47A9-B4C9-C159E11C13EF}" srcOrd="2" destOrd="0" parTransId="{455216DC-C91F-4290-AA54-330225932E12}" sibTransId="{54A510B5-A83A-406A-96E1-D143D1CE4E7A}"/>
    <dgm:cxn modelId="{1CB2D658-5C82-45D4-9CD6-B2B55779893E}" type="presOf" srcId="{EA7B7A4B-FAEE-4323-A628-D6829F0856CB}" destId="{EBDC6E2F-D5B4-4BD8-81AE-7410982042E5}" srcOrd="1" destOrd="0" presId="urn:microsoft.com/office/officeart/2005/8/layout/cycle4"/>
    <dgm:cxn modelId="{3D436A7A-548B-4A33-A2F3-7018E3166F00}" type="presOf" srcId="{873DBD7C-8FF2-4621-AA38-8251AB17FE37}" destId="{2C0595AE-2C38-4282-9D2F-4FF7B1CAD312}" srcOrd="0" destOrd="0" presId="urn:microsoft.com/office/officeart/2005/8/layout/cycle4"/>
    <dgm:cxn modelId="{E41B795A-5F5C-4922-BC1A-B0A5A4548BA1}" srcId="{873DBD7C-8FF2-4621-AA38-8251AB17FE37}" destId="{59FAF7F1-DBF0-4413-99B5-BAD53B7D647A}" srcOrd="3" destOrd="0" parTransId="{219085A4-D681-41F8-97F1-6CB312F1A7A6}" sibTransId="{11246DE6-3F2A-45AF-AB1F-7CC8B42C4357}"/>
    <dgm:cxn modelId="{5199087B-7C04-4FF5-BD07-B7B33170E23D}" type="presOf" srcId="{EA7B7A4B-FAEE-4323-A628-D6829F0856CB}" destId="{894BCB52-B561-461C-B550-04457970A94C}" srcOrd="0" destOrd="0" presId="urn:microsoft.com/office/officeart/2005/8/layout/cycle4"/>
    <dgm:cxn modelId="{8A127F83-11D2-4A8F-B00F-C0A59B526F3A}" type="presOf" srcId="{E28185DD-F235-4BD0-A3D4-3A940E934BF3}" destId="{894BCB52-B561-461C-B550-04457970A94C}" srcOrd="0" destOrd="1" presId="urn:microsoft.com/office/officeart/2005/8/layout/cycle4"/>
    <dgm:cxn modelId="{C58B108C-E5CC-4DD7-973C-72635AF07190}" type="presOf" srcId="{60A6DC4B-C576-445A-BDE6-9FF44A872F52}" destId="{BD9A8D06-DF20-4F95-8616-9FE2C4CB0705}" srcOrd="0" destOrd="0" presId="urn:microsoft.com/office/officeart/2005/8/layout/cycle4"/>
    <dgm:cxn modelId="{7807888F-D6F3-4497-88DA-F7895A607C58}" srcId="{59FAF7F1-DBF0-4413-99B5-BAD53B7D647A}" destId="{C9D9F6E0-357D-41D9-801A-4C6DEF11D82E}" srcOrd="2" destOrd="0" parTransId="{98419E1D-DA5F-4C7B-BB01-94FCBFC22547}" sibTransId="{2D4BEC2A-3A53-4F26-BE61-80A9DE29664A}"/>
    <dgm:cxn modelId="{83D5D48F-F4FC-4C22-854D-E429F03CF63B}" type="presOf" srcId="{59FAF7F1-DBF0-4413-99B5-BAD53B7D647A}" destId="{CBAC78BF-D2A5-4390-81A0-C858586D6FD3}" srcOrd="0" destOrd="0" presId="urn:microsoft.com/office/officeart/2005/8/layout/cycle4"/>
    <dgm:cxn modelId="{58060F93-4908-4DEB-B9A4-1DEC505AE80C}" srcId="{873DBD7C-8FF2-4621-AA38-8251AB17FE37}" destId="{60A6DC4B-C576-445A-BDE6-9FF44A872F52}" srcOrd="0" destOrd="0" parTransId="{950AF529-9F43-4416-9DA7-224010E8CDAA}" sibTransId="{630F5C91-CF65-4353-9E9A-1D6476D35BCF}"/>
    <dgm:cxn modelId="{B99F7E95-874F-4F76-8564-5705F5939201}" type="presOf" srcId="{9C6FC9BD-EE91-4ADE-816B-C90ADAD78FCC}" destId="{9009DDB2-660C-4AF8-AE06-D5BE855F8459}" srcOrd="0" destOrd="0" presId="urn:microsoft.com/office/officeart/2005/8/layout/cycle4"/>
    <dgm:cxn modelId="{C12ADA98-4970-475F-B384-A1C13B618B35}" srcId="{59FAF7F1-DBF0-4413-99B5-BAD53B7D647A}" destId="{E28185DD-F235-4BD0-A3D4-3A940E934BF3}" srcOrd="1" destOrd="0" parTransId="{171982C9-BB22-476A-B5AC-E4C8661E3F03}" sibTransId="{B407AEFF-456C-4283-8AB9-1A93A1F5E3FC}"/>
    <dgm:cxn modelId="{2BB1DCA9-6608-4A41-8097-357771594668}" type="presOf" srcId="{44F369E0-61E4-4F9C-AEA5-5629BB6ADB71}" destId="{D46BF0C6-E972-4A94-92F2-4BD0023A8FF2}" srcOrd="0" destOrd="0" presId="urn:microsoft.com/office/officeart/2005/8/layout/cycle4"/>
    <dgm:cxn modelId="{0FDEDCB2-5A31-44AB-97E3-57EB5040379E}" type="presOf" srcId="{9C6FC9BD-EE91-4ADE-816B-C90ADAD78FCC}" destId="{80DF475D-4AC2-4FE5-9A91-81EDC4606706}" srcOrd="1" destOrd="0" presId="urn:microsoft.com/office/officeart/2005/8/layout/cycle4"/>
    <dgm:cxn modelId="{27A1E6B6-A8BF-463C-B804-EB044AAC85B5}" srcId="{36DB6E9F-3578-4EE3-B99C-A4C98318826C}" destId="{9C6FC9BD-EE91-4ADE-816B-C90ADAD78FCC}" srcOrd="0" destOrd="0" parTransId="{420D4BD1-60CB-4A7D-9CF8-91F1CAF42540}" sibTransId="{B2F6D8D4-D5C3-4783-984A-1F804DD2D6CE}"/>
    <dgm:cxn modelId="{F482CAB8-7D45-4CA5-94C1-535B506BD133}" type="presOf" srcId="{FC249E52-CDCF-4FDD-8BB4-10AF53943731}" destId="{894BCB52-B561-461C-B550-04457970A94C}" srcOrd="0" destOrd="3" presId="urn:microsoft.com/office/officeart/2005/8/layout/cycle4"/>
    <dgm:cxn modelId="{E303F5B9-656E-476E-91D8-1EFBA3D7BDC7}" type="presOf" srcId="{693D2885-64BC-47A9-B4C9-C159E11C13EF}" destId="{3120142D-76FB-4B2B-A33E-ED627FAA8DEE}" srcOrd="0" destOrd="0" presId="urn:microsoft.com/office/officeart/2005/8/layout/cycle4"/>
    <dgm:cxn modelId="{D98387BD-DBC3-4D05-AD21-619812D60A35}" srcId="{873DBD7C-8FF2-4621-AA38-8251AB17FE37}" destId="{36DB6E9F-3578-4EE3-B99C-A4C98318826C}" srcOrd="1" destOrd="0" parTransId="{6ECEA1F4-124F-4E17-A49F-7BD88AC003D5}" sibTransId="{1C847DEF-26C7-4044-A946-7DD7480471C9}"/>
    <dgm:cxn modelId="{748ED6BE-32E4-4F56-8ED5-FF5402E1B01D}" type="presOf" srcId="{C9D9F6E0-357D-41D9-801A-4C6DEF11D82E}" destId="{EBDC6E2F-D5B4-4BD8-81AE-7410982042E5}" srcOrd="1" destOrd="2" presId="urn:microsoft.com/office/officeart/2005/8/layout/cycle4"/>
    <dgm:cxn modelId="{A02E1BC2-1882-4C59-8A7D-F03B100181D3}" srcId="{693D2885-64BC-47A9-B4C9-C159E11C13EF}" destId="{44F369E0-61E4-4F9C-AEA5-5629BB6ADB71}" srcOrd="0" destOrd="0" parTransId="{84C8500A-068C-4ED5-A8ED-F815B31FED16}" sibTransId="{3A4872C0-6426-489C-803E-D9734B861D21}"/>
    <dgm:cxn modelId="{1DCDF5C9-1325-4753-A543-1BB81F791618}" type="presOf" srcId="{44F369E0-61E4-4F9C-AEA5-5629BB6ADB71}" destId="{7EB69181-2409-49F1-952D-1503F0D19BF0}" srcOrd="1" destOrd="0" presId="urn:microsoft.com/office/officeart/2005/8/layout/cycle4"/>
    <dgm:cxn modelId="{240DB1CB-B44B-4CAB-A123-C07818F51F69}" type="presOf" srcId="{491CE3B6-F856-4A4D-8B10-89B13F1DDF17}" destId="{D46BF0C6-E972-4A94-92F2-4BD0023A8FF2}" srcOrd="0" destOrd="1" presId="urn:microsoft.com/office/officeart/2005/8/layout/cycle4"/>
    <dgm:cxn modelId="{DEBA6ADA-DCB5-414A-960F-93AC103A7FCC}" srcId="{60A6DC4B-C576-445A-BDE6-9FF44A872F52}" destId="{6D4ACAEE-6647-4F43-945B-FDBFD23DFDD1}" srcOrd="1" destOrd="0" parTransId="{F0BAA62C-AB8A-453C-9FBA-E532F17AEE64}" sibTransId="{75856E1E-F5D8-41BF-9C68-DF55FA743091}"/>
    <dgm:cxn modelId="{12A8FEDA-A7D9-44CB-9A16-BA9D821EA1F9}" type="presOf" srcId="{C8072EAE-6735-4FE0-B9D1-CDC828FB5413}" destId="{1A6C97D1-9879-40D0-ADC5-5AADBC4D6519}" srcOrd="1" destOrd="2" presId="urn:microsoft.com/office/officeart/2005/8/layout/cycle4"/>
    <dgm:cxn modelId="{F10667E0-72CB-4AB9-BFCD-031E1E2BF062}" type="presOf" srcId="{FC249E52-CDCF-4FDD-8BB4-10AF53943731}" destId="{EBDC6E2F-D5B4-4BD8-81AE-7410982042E5}" srcOrd="1" destOrd="3" presId="urn:microsoft.com/office/officeart/2005/8/layout/cycle4"/>
    <dgm:cxn modelId="{2F46C8E9-5D4E-4830-91A6-F15D03A5D8E3}" type="presOf" srcId="{E28185DD-F235-4BD0-A3D4-3A940E934BF3}" destId="{EBDC6E2F-D5B4-4BD8-81AE-7410982042E5}" srcOrd="1" destOrd="1" presId="urn:microsoft.com/office/officeart/2005/8/layout/cycle4"/>
    <dgm:cxn modelId="{52F889EB-132A-488D-A68B-257841AC6364}" srcId="{60A6DC4B-C576-445A-BDE6-9FF44A872F52}" destId="{3A743B0C-DED6-4400-B42F-C8F79B4FC6FD}" srcOrd="0" destOrd="0" parTransId="{4D6E471B-F3CE-4E14-A972-6C063DF28D0B}" sibTransId="{9A791C11-7F01-42F1-BC15-D4247445E10C}"/>
    <dgm:cxn modelId="{4E65D8EE-24B3-4284-BE00-1A707030B560}" type="presOf" srcId="{3A743B0C-DED6-4400-B42F-C8F79B4FC6FD}" destId="{93A92456-2E9E-454D-A734-20FDBADF1E0D}" srcOrd="0" destOrd="0" presId="urn:microsoft.com/office/officeart/2005/8/layout/cycle4"/>
    <dgm:cxn modelId="{7B23CBF0-61D5-4B70-9280-C2ACE2EBFE3D}" type="presOf" srcId="{6D4ACAEE-6647-4F43-945B-FDBFD23DFDD1}" destId="{93A92456-2E9E-454D-A734-20FDBADF1E0D}" srcOrd="0" destOrd="1" presId="urn:microsoft.com/office/officeart/2005/8/layout/cycle4"/>
    <dgm:cxn modelId="{7F4731F9-C68D-4ACC-A111-1B763AC3D9D0}" srcId="{59FAF7F1-DBF0-4413-99B5-BAD53B7D647A}" destId="{FC249E52-CDCF-4FDD-8BB4-10AF53943731}" srcOrd="3" destOrd="0" parTransId="{CBFCD2F0-D8F9-4F97-A475-640CC79D68D8}" sibTransId="{1FC67B67-8935-46EE-B510-B288424E89E2}"/>
    <dgm:cxn modelId="{E3F84BFE-0C24-4144-9465-F9994AFEC362}" type="presOf" srcId="{6D4ACAEE-6647-4F43-945B-FDBFD23DFDD1}" destId="{1A6C97D1-9879-40D0-ADC5-5AADBC4D6519}" srcOrd="1" destOrd="1" presId="urn:microsoft.com/office/officeart/2005/8/layout/cycle4"/>
    <dgm:cxn modelId="{AE9AC7F1-AA7A-4EB3-BDBA-4AED1F905C46}" type="presParOf" srcId="{2C0595AE-2C38-4282-9D2F-4FF7B1CAD312}" destId="{5DF7F6E8-1523-4CF5-AEDA-39A50280B7E5}" srcOrd="0" destOrd="0" presId="urn:microsoft.com/office/officeart/2005/8/layout/cycle4"/>
    <dgm:cxn modelId="{8B251734-87F3-4979-A7EC-1F525CCD4E76}" type="presParOf" srcId="{5DF7F6E8-1523-4CF5-AEDA-39A50280B7E5}" destId="{F87276EB-8FAC-47A6-A070-C335E1095315}" srcOrd="0" destOrd="0" presId="urn:microsoft.com/office/officeart/2005/8/layout/cycle4"/>
    <dgm:cxn modelId="{A0FEE56A-2A28-4AFF-956E-CB220333D62B}" type="presParOf" srcId="{F87276EB-8FAC-47A6-A070-C335E1095315}" destId="{93A92456-2E9E-454D-A734-20FDBADF1E0D}" srcOrd="0" destOrd="0" presId="urn:microsoft.com/office/officeart/2005/8/layout/cycle4"/>
    <dgm:cxn modelId="{F2AF1974-0CA2-4C98-957C-D9F8D1189E5F}" type="presParOf" srcId="{F87276EB-8FAC-47A6-A070-C335E1095315}" destId="{1A6C97D1-9879-40D0-ADC5-5AADBC4D6519}" srcOrd="1" destOrd="0" presId="urn:microsoft.com/office/officeart/2005/8/layout/cycle4"/>
    <dgm:cxn modelId="{BB50D012-E209-4F4B-B4D7-92A1B9B6CF71}" type="presParOf" srcId="{5DF7F6E8-1523-4CF5-AEDA-39A50280B7E5}" destId="{A04A7B9C-D58A-4B16-A06B-338F563EB47B}" srcOrd="1" destOrd="0" presId="urn:microsoft.com/office/officeart/2005/8/layout/cycle4"/>
    <dgm:cxn modelId="{30099BB1-4AB1-467F-B9C0-94C8CF36DA0F}" type="presParOf" srcId="{A04A7B9C-D58A-4B16-A06B-338F563EB47B}" destId="{9009DDB2-660C-4AF8-AE06-D5BE855F8459}" srcOrd="0" destOrd="0" presId="urn:microsoft.com/office/officeart/2005/8/layout/cycle4"/>
    <dgm:cxn modelId="{13CC1CAD-471A-4D43-BFA4-1AFEB060C195}" type="presParOf" srcId="{A04A7B9C-D58A-4B16-A06B-338F563EB47B}" destId="{80DF475D-4AC2-4FE5-9A91-81EDC4606706}" srcOrd="1" destOrd="0" presId="urn:microsoft.com/office/officeart/2005/8/layout/cycle4"/>
    <dgm:cxn modelId="{D29D9D9D-166E-4233-A9FE-CEE3804D811B}" type="presParOf" srcId="{5DF7F6E8-1523-4CF5-AEDA-39A50280B7E5}" destId="{0F15D28E-2E94-4F16-A7DE-BAF50E831994}" srcOrd="2" destOrd="0" presId="urn:microsoft.com/office/officeart/2005/8/layout/cycle4"/>
    <dgm:cxn modelId="{B53EA53D-30B5-40C9-8CA3-9FBC20907994}" type="presParOf" srcId="{0F15D28E-2E94-4F16-A7DE-BAF50E831994}" destId="{D46BF0C6-E972-4A94-92F2-4BD0023A8FF2}" srcOrd="0" destOrd="0" presId="urn:microsoft.com/office/officeart/2005/8/layout/cycle4"/>
    <dgm:cxn modelId="{15D7F490-E7BE-4CD1-BA88-24F1EE8142D1}" type="presParOf" srcId="{0F15D28E-2E94-4F16-A7DE-BAF50E831994}" destId="{7EB69181-2409-49F1-952D-1503F0D19BF0}" srcOrd="1" destOrd="0" presId="urn:microsoft.com/office/officeart/2005/8/layout/cycle4"/>
    <dgm:cxn modelId="{8F3EEDB5-4E3D-4798-8717-FB4703DD4EA1}" type="presParOf" srcId="{5DF7F6E8-1523-4CF5-AEDA-39A50280B7E5}" destId="{A9CD3E5F-3393-4002-8137-986B4E39CA2E}" srcOrd="3" destOrd="0" presId="urn:microsoft.com/office/officeart/2005/8/layout/cycle4"/>
    <dgm:cxn modelId="{06F06D02-AFF6-491D-B3E4-E3E1E71D3EA5}" type="presParOf" srcId="{A9CD3E5F-3393-4002-8137-986B4E39CA2E}" destId="{894BCB52-B561-461C-B550-04457970A94C}" srcOrd="0" destOrd="0" presId="urn:microsoft.com/office/officeart/2005/8/layout/cycle4"/>
    <dgm:cxn modelId="{AED85406-FE96-4571-BEC2-3F75269FCDAD}" type="presParOf" srcId="{A9CD3E5F-3393-4002-8137-986B4E39CA2E}" destId="{EBDC6E2F-D5B4-4BD8-81AE-7410982042E5}" srcOrd="1" destOrd="0" presId="urn:microsoft.com/office/officeart/2005/8/layout/cycle4"/>
    <dgm:cxn modelId="{27E9178A-9439-4F77-BA5B-3A89C39E82D3}" type="presParOf" srcId="{5DF7F6E8-1523-4CF5-AEDA-39A50280B7E5}" destId="{F0FA0DBD-A996-487B-8002-0C658AE36258}" srcOrd="4" destOrd="0" presId="urn:microsoft.com/office/officeart/2005/8/layout/cycle4"/>
    <dgm:cxn modelId="{E9BFC39E-587D-4AD5-8617-25E93E0B6120}" type="presParOf" srcId="{2C0595AE-2C38-4282-9D2F-4FF7B1CAD312}" destId="{CF027AF6-05A0-4A2F-AA78-6967593FFA57}" srcOrd="1" destOrd="0" presId="urn:microsoft.com/office/officeart/2005/8/layout/cycle4"/>
    <dgm:cxn modelId="{3B61E5F9-3666-4838-A8F5-33BBC92E7DC1}" type="presParOf" srcId="{CF027AF6-05A0-4A2F-AA78-6967593FFA57}" destId="{BD9A8D06-DF20-4F95-8616-9FE2C4CB0705}" srcOrd="0" destOrd="0" presId="urn:microsoft.com/office/officeart/2005/8/layout/cycle4"/>
    <dgm:cxn modelId="{10121B8E-C07B-4FFF-B3CE-115FBD147C0A}" type="presParOf" srcId="{CF027AF6-05A0-4A2F-AA78-6967593FFA57}" destId="{C1B00894-6E70-40B6-AFB3-9909672FC755}" srcOrd="1" destOrd="0" presId="urn:microsoft.com/office/officeart/2005/8/layout/cycle4"/>
    <dgm:cxn modelId="{DAF3ED5F-4B6D-45FD-95E4-7DE3F890A6D0}" type="presParOf" srcId="{CF027AF6-05A0-4A2F-AA78-6967593FFA57}" destId="{3120142D-76FB-4B2B-A33E-ED627FAA8DEE}" srcOrd="2" destOrd="0" presId="urn:microsoft.com/office/officeart/2005/8/layout/cycle4"/>
    <dgm:cxn modelId="{7E12B836-FA21-437A-9642-FD10DD2BBD4C}" type="presParOf" srcId="{CF027AF6-05A0-4A2F-AA78-6967593FFA57}" destId="{CBAC78BF-D2A5-4390-81A0-C858586D6FD3}" srcOrd="3" destOrd="0" presId="urn:microsoft.com/office/officeart/2005/8/layout/cycle4"/>
    <dgm:cxn modelId="{A7F0D0C3-2A03-438F-A48C-23E0B247BEF1}" type="presParOf" srcId="{CF027AF6-05A0-4A2F-AA78-6967593FFA57}" destId="{FEA347BF-EBC7-4D51-A709-BF4785FD3B8B}" srcOrd="4" destOrd="0" presId="urn:microsoft.com/office/officeart/2005/8/layout/cycle4"/>
    <dgm:cxn modelId="{A1E43669-7EE5-4454-83FC-E6CC1799C07B}" type="presParOf" srcId="{2C0595AE-2C38-4282-9D2F-4FF7B1CAD312}" destId="{4319C6C3-EF20-4AE2-9462-E31A1C8F0ECC}" srcOrd="2" destOrd="0" presId="urn:microsoft.com/office/officeart/2005/8/layout/cycle4"/>
    <dgm:cxn modelId="{A7BBE34E-C5CB-430E-BED8-7C741951AD56}" type="presParOf" srcId="{2C0595AE-2C38-4282-9D2F-4FF7B1CAD312}" destId="{F83B9A16-C91D-49D0-A46A-4922B5177751}"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6BF0C6-E972-4A94-92F2-4BD0023A8FF2}">
      <dsp:nvSpPr>
        <dsp:cNvPr id="0" name=""/>
        <dsp:cNvSpPr/>
      </dsp:nvSpPr>
      <dsp:spPr>
        <a:xfrm>
          <a:off x="6545520" y="2855876"/>
          <a:ext cx="2883520" cy="1696755"/>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har char="•"/>
          </a:pPr>
          <a:r>
            <a:rPr lang="tr-TR" sz="1600" kern="1200" dirty="0">
              <a:solidFill>
                <a:sysClr val="windowText" lastClr="000000">
                  <a:hueOff val="0"/>
                  <a:satOff val="0"/>
                  <a:lumOff val="0"/>
                  <a:alphaOff val="0"/>
                </a:sysClr>
              </a:solidFill>
              <a:latin typeface="Calibri" panose="020F0502020204030204"/>
              <a:ea typeface="+mn-ea"/>
              <a:cs typeface="+mn-cs"/>
            </a:rPr>
            <a:t>Süreç tanımı</a:t>
          </a:r>
        </a:p>
        <a:p>
          <a:pPr marL="171450" lvl="1" indent="-171450" algn="l" defTabSz="711200">
            <a:lnSpc>
              <a:spcPct val="90000"/>
            </a:lnSpc>
            <a:spcBef>
              <a:spcPct val="0"/>
            </a:spcBef>
            <a:spcAft>
              <a:spcPct val="15000"/>
            </a:spcAft>
            <a:buChar char="•"/>
          </a:pPr>
          <a:r>
            <a:rPr lang="tr-TR" sz="1600" kern="1200" dirty="0">
              <a:solidFill>
                <a:sysClr val="windowText" lastClr="000000">
                  <a:hueOff val="0"/>
                  <a:satOff val="0"/>
                  <a:lumOff val="0"/>
                  <a:alphaOff val="0"/>
                </a:sysClr>
              </a:solidFill>
              <a:latin typeface="Calibri" panose="020F0502020204030204"/>
              <a:ea typeface="+mn-ea"/>
              <a:cs typeface="+mn-cs"/>
            </a:rPr>
            <a:t>İş akış şemaları (Uygulamaya ilişkin kanıtlar verilmelidir)</a:t>
          </a:r>
        </a:p>
      </dsp:txBody>
      <dsp:txXfrm>
        <a:off x="7447848" y="3317337"/>
        <a:ext cx="1943920" cy="1198022"/>
      </dsp:txXfrm>
    </dsp:sp>
    <dsp:sp modelId="{894BCB52-B561-461C-B550-04457970A94C}">
      <dsp:nvSpPr>
        <dsp:cNvPr id="0" name=""/>
        <dsp:cNvSpPr/>
      </dsp:nvSpPr>
      <dsp:spPr>
        <a:xfrm>
          <a:off x="788874" y="2697942"/>
          <a:ext cx="3161967" cy="1835144"/>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har char="•"/>
          </a:pPr>
          <a:r>
            <a:rPr lang="tr-TR" sz="1600" kern="1200" dirty="0">
              <a:solidFill>
                <a:sysClr val="windowText" lastClr="000000">
                  <a:hueOff val="0"/>
                  <a:satOff val="0"/>
                  <a:lumOff val="0"/>
                  <a:alphaOff val="0"/>
                </a:sysClr>
              </a:solidFill>
              <a:latin typeface="Calibri" panose="020F0502020204030204"/>
              <a:ea typeface="+mn-ea"/>
              <a:cs typeface="+mn-cs"/>
            </a:rPr>
            <a:t>Anket vb. ölçüm araçları ve anket sonuçları</a:t>
          </a:r>
          <a:endParaRPr lang="tr-TR" sz="1600" kern="1200" dirty="0">
            <a:solidFill>
              <a:sysClr val="windowText" lastClr="000000"/>
            </a:solidFill>
            <a:latin typeface="Calibri" panose="020F0502020204030204"/>
            <a:ea typeface="+mn-ea"/>
            <a:cs typeface="+mn-cs"/>
          </a:endParaRPr>
        </a:p>
        <a:p>
          <a:pPr marL="171450" lvl="1" indent="-171450" algn="l" defTabSz="711200">
            <a:lnSpc>
              <a:spcPct val="90000"/>
            </a:lnSpc>
            <a:spcBef>
              <a:spcPct val="0"/>
            </a:spcBef>
            <a:spcAft>
              <a:spcPct val="15000"/>
            </a:spcAft>
            <a:buChar char="•"/>
          </a:pPr>
          <a:r>
            <a:rPr lang="tr-TR" sz="1600" kern="1200" dirty="0">
              <a:solidFill>
                <a:sysClr val="windowText" lastClr="000000"/>
              </a:solidFill>
              <a:latin typeface="Calibri" panose="020F0502020204030204"/>
              <a:ea typeface="+mn-ea"/>
              <a:cs typeface="+mn-cs"/>
            </a:rPr>
            <a:t>Performans Göstergeleri </a:t>
          </a:r>
        </a:p>
        <a:p>
          <a:pPr marL="171450" lvl="1" indent="-171450" algn="l" defTabSz="711200">
            <a:lnSpc>
              <a:spcPct val="90000"/>
            </a:lnSpc>
            <a:spcBef>
              <a:spcPct val="0"/>
            </a:spcBef>
            <a:spcAft>
              <a:spcPct val="15000"/>
            </a:spcAft>
            <a:buChar char="•"/>
          </a:pPr>
          <a:endParaRPr lang="tr-TR" sz="1600" kern="1200" dirty="0">
            <a:solidFill>
              <a:sysClr val="windowText" lastClr="000000"/>
            </a:solidFill>
            <a:latin typeface="Calibri" panose="020F0502020204030204"/>
            <a:ea typeface="+mn-ea"/>
            <a:cs typeface="+mn-cs"/>
          </a:endParaRPr>
        </a:p>
        <a:p>
          <a:pPr marL="171450" lvl="1" indent="-171450" algn="l" defTabSz="711200">
            <a:lnSpc>
              <a:spcPct val="90000"/>
            </a:lnSpc>
            <a:spcBef>
              <a:spcPct val="0"/>
            </a:spcBef>
            <a:spcAft>
              <a:spcPct val="15000"/>
            </a:spcAft>
            <a:buNone/>
          </a:pPr>
          <a:endParaRPr lang="tr-TR" sz="1600" kern="1200" dirty="0">
            <a:solidFill>
              <a:sysClr val="windowText" lastClr="000000"/>
            </a:solidFill>
            <a:latin typeface="Calibri" panose="020F0502020204030204"/>
            <a:ea typeface="+mn-ea"/>
            <a:cs typeface="+mn-cs"/>
          </a:endParaRPr>
        </a:p>
      </dsp:txBody>
      <dsp:txXfrm>
        <a:off x="829186" y="3197040"/>
        <a:ext cx="2132753" cy="1295734"/>
      </dsp:txXfrm>
    </dsp:sp>
    <dsp:sp modelId="{9009DDB2-660C-4AF8-AE06-D5BE855F8459}">
      <dsp:nvSpPr>
        <dsp:cNvPr id="0" name=""/>
        <dsp:cNvSpPr/>
      </dsp:nvSpPr>
      <dsp:spPr>
        <a:xfrm>
          <a:off x="6862075" y="237351"/>
          <a:ext cx="2562145" cy="1545723"/>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har char="•"/>
          </a:pPr>
          <a:r>
            <a:rPr lang="tr-TR" sz="1600" kern="1200" dirty="0">
              <a:solidFill>
                <a:sysClr val="windowText" lastClr="000000">
                  <a:hueOff val="0"/>
                  <a:satOff val="0"/>
                  <a:lumOff val="0"/>
                  <a:alphaOff val="0"/>
                </a:sysClr>
              </a:solidFill>
              <a:latin typeface="Calibri" panose="020F0502020204030204"/>
              <a:ea typeface="+mn-ea"/>
              <a:cs typeface="+mn-cs"/>
            </a:rPr>
            <a:t>Alt ölçüte ilişkin plan (Stratejik Plan, Eylem Planı vs.)</a:t>
          </a:r>
        </a:p>
      </dsp:txBody>
      <dsp:txXfrm>
        <a:off x="7664674" y="271306"/>
        <a:ext cx="1725591" cy="1091382"/>
      </dsp:txXfrm>
    </dsp:sp>
    <dsp:sp modelId="{93A92456-2E9E-454D-A734-20FDBADF1E0D}">
      <dsp:nvSpPr>
        <dsp:cNvPr id="0" name=""/>
        <dsp:cNvSpPr/>
      </dsp:nvSpPr>
      <dsp:spPr>
        <a:xfrm>
          <a:off x="939659" y="106436"/>
          <a:ext cx="3534931" cy="1849751"/>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har char="•"/>
          </a:pPr>
          <a:r>
            <a:rPr lang="tr-TR" sz="1600" kern="1200" dirty="0">
              <a:solidFill>
                <a:sysClr val="windowText" lastClr="000000"/>
              </a:solidFill>
              <a:latin typeface="Calibri" panose="020F0502020204030204"/>
              <a:ea typeface="+mn-ea"/>
              <a:cs typeface="+mn-cs"/>
            </a:rPr>
            <a:t>Analiz raporları</a:t>
          </a:r>
        </a:p>
        <a:p>
          <a:pPr marL="171450" lvl="1" indent="-171450" algn="l" defTabSz="711200">
            <a:lnSpc>
              <a:spcPct val="90000"/>
            </a:lnSpc>
            <a:spcBef>
              <a:spcPct val="0"/>
            </a:spcBef>
            <a:spcAft>
              <a:spcPct val="15000"/>
            </a:spcAft>
            <a:buChar char="•"/>
          </a:pPr>
          <a:r>
            <a:rPr lang="tr-TR" sz="1600" kern="1200" dirty="0">
              <a:solidFill>
                <a:sysClr val="windowText" lastClr="000000"/>
              </a:solidFill>
              <a:latin typeface="Calibri" panose="020F0502020204030204"/>
              <a:ea typeface="+mn-ea"/>
              <a:cs typeface="+mn-cs"/>
            </a:rPr>
            <a:t> Değerlendirme raporları</a:t>
          </a:r>
        </a:p>
        <a:p>
          <a:pPr marL="171450" lvl="1" indent="-171450" algn="l" defTabSz="711200">
            <a:lnSpc>
              <a:spcPct val="90000"/>
            </a:lnSpc>
            <a:spcBef>
              <a:spcPct val="0"/>
            </a:spcBef>
            <a:spcAft>
              <a:spcPct val="15000"/>
            </a:spcAft>
            <a:buChar char="•"/>
          </a:pPr>
          <a:r>
            <a:rPr lang="tr-TR" sz="1600" kern="1200" dirty="0">
              <a:solidFill>
                <a:sysClr val="windowText" lastClr="000000"/>
              </a:solidFill>
              <a:latin typeface="Calibri" panose="020F0502020204030204"/>
              <a:ea typeface="+mn-ea"/>
              <a:cs typeface="+mn-cs"/>
            </a:rPr>
            <a:t>Yapılan iyileştirmelerin listesi (Anket ve Rapor vb. sonuçlarına göre eylem yapılmalıdır.)</a:t>
          </a:r>
        </a:p>
      </dsp:txBody>
      <dsp:txXfrm>
        <a:off x="980292" y="147069"/>
        <a:ext cx="2393186" cy="1306047"/>
      </dsp:txXfrm>
    </dsp:sp>
    <dsp:sp modelId="{BD9A8D06-DF20-4F95-8616-9FE2C4CB0705}">
      <dsp:nvSpPr>
        <dsp:cNvPr id="0" name=""/>
        <dsp:cNvSpPr/>
      </dsp:nvSpPr>
      <dsp:spPr>
        <a:xfrm>
          <a:off x="2683420" y="248963"/>
          <a:ext cx="2267958" cy="2186848"/>
        </a:xfrm>
        <a:prstGeom prst="pieWedg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None/>
          </a:pPr>
          <a:r>
            <a:rPr lang="tr-TR" sz="1200" kern="1200" dirty="0">
              <a:solidFill>
                <a:sysClr val="window" lastClr="FFFFFF"/>
              </a:solidFill>
              <a:latin typeface="Calibri" panose="020F0502020204030204"/>
              <a:ea typeface="+mn-ea"/>
              <a:cs typeface="+mn-cs"/>
            </a:rPr>
            <a:t>… izlenmektedir.</a:t>
          </a:r>
        </a:p>
        <a:p>
          <a:pPr marL="0" lvl="0" indent="0" algn="l" defTabSz="533400">
            <a:lnSpc>
              <a:spcPct val="90000"/>
            </a:lnSpc>
            <a:spcBef>
              <a:spcPct val="0"/>
            </a:spcBef>
            <a:spcAft>
              <a:spcPct val="35000"/>
            </a:spcAft>
            <a:buNone/>
          </a:pPr>
          <a:r>
            <a:rPr lang="tr-TR" sz="1200" kern="1200" dirty="0">
              <a:solidFill>
                <a:sysClr val="window" lastClr="FFFFFF"/>
              </a:solidFill>
              <a:latin typeface="Calibri" panose="020F0502020204030204"/>
              <a:ea typeface="+mn-ea"/>
              <a:cs typeface="+mn-cs"/>
            </a:rPr>
            <a:t>..değerlendirilmektedir.</a:t>
          </a:r>
        </a:p>
        <a:p>
          <a:pPr marL="0" lvl="0" indent="0" algn="l" defTabSz="533400">
            <a:lnSpc>
              <a:spcPct val="90000"/>
            </a:lnSpc>
            <a:spcBef>
              <a:spcPct val="0"/>
            </a:spcBef>
            <a:spcAft>
              <a:spcPct val="35000"/>
            </a:spcAft>
            <a:buNone/>
          </a:pPr>
          <a:r>
            <a:rPr lang="tr-TR" sz="1200" kern="1200" dirty="0">
              <a:solidFill>
                <a:sysClr val="window" lastClr="FFFFFF"/>
              </a:solidFill>
              <a:latin typeface="Calibri" panose="020F0502020204030204"/>
              <a:ea typeface="+mn-ea"/>
              <a:cs typeface="+mn-cs"/>
            </a:rPr>
            <a:t>... İyileştirilme faaliyetleri yürütülmektedir</a:t>
          </a:r>
          <a:r>
            <a:rPr lang="tr-TR" sz="1100" kern="1200" dirty="0">
              <a:solidFill>
                <a:sysClr val="window" lastClr="FFFFFF"/>
              </a:solidFill>
              <a:latin typeface="Calibri" panose="020F0502020204030204"/>
              <a:ea typeface="+mn-ea"/>
              <a:cs typeface="+mn-cs"/>
            </a:rPr>
            <a:t>.</a:t>
          </a:r>
        </a:p>
      </dsp:txBody>
      <dsp:txXfrm>
        <a:off x="3347690" y="889476"/>
        <a:ext cx="1603688" cy="1546335"/>
      </dsp:txXfrm>
    </dsp:sp>
    <dsp:sp modelId="{C1B00894-6E70-40B6-AFB3-9909672FC755}">
      <dsp:nvSpPr>
        <dsp:cNvPr id="0" name=""/>
        <dsp:cNvSpPr/>
      </dsp:nvSpPr>
      <dsp:spPr>
        <a:xfrm rot="5400000">
          <a:off x="4970526" y="297916"/>
          <a:ext cx="2167375" cy="2069490"/>
        </a:xfrm>
        <a:prstGeom prst="pieWedg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tr-TR" sz="1400" kern="1200" dirty="0">
              <a:solidFill>
                <a:sysClr val="window" lastClr="FFFFFF"/>
              </a:solidFill>
              <a:latin typeface="Calibri" panose="020F0502020204030204"/>
              <a:ea typeface="+mn-ea"/>
              <a:cs typeface="+mn-cs"/>
            </a:rPr>
            <a:t>..planlanmaktadır</a:t>
          </a:r>
        </a:p>
      </dsp:txBody>
      <dsp:txXfrm rot="-5400000">
        <a:off x="5019469" y="883783"/>
        <a:ext cx="1463350" cy="1532566"/>
      </dsp:txXfrm>
    </dsp:sp>
    <dsp:sp modelId="{3120142D-76FB-4B2B-A33E-ED627FAA8DEE}">
      <dsp:nvSpPr>
        <dsp:cNvPr id="0" name=""/>
        <dsp:cNvSpPr/>
      </dsp:nvSpPr>
      <dsp:spPr>
        <a:xfrm rot="10800000">
          <a:off x="5009742" y="2474713"/>
          <a:ext cx="2070620" cy="1956065"/>
        </a:xfrm>
        <a:prstGeom prst="pieWedg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tr-TR" sz="1300" kern="1200" dirty="0">
              <a:solidFill>
                <a:sysClr val="window" lastClr="FFFFFF"/>
              </a:solidFill>
              <a:latin typeface="Calibri" panose="020F0502020204030204"/>
              <a:ea typeface="+mn-ea"/>
              <a:cs typeface="+mn-cs"/>
            </a:rPr>
            <a:t>…uygulanmaktadır.</a:t>
          </a:r>
        </a:p>
      </dsp:txBody>
      <dsp:txXfrm rot="10800000">
        <a:off x="5009742" y="2474713"/>
        <a:ext cx="1464149" cy="1383147"/>
      </dsp:txXfrm>
    </dsp:sp>
    <dsp:sp modelId="{CBAC78BF-D2A5-4390-81A0-C858586D6FD3}">
      <dsp:nvSpPr>
        <dsp:cNvPr id="0" name=""/>
        <dsp:cNvSpPr/>
      </dsp:nvSpPr>
      <dsp:spPr>
        <a:xfrm rot="16200000">
          <a:off x="2837505" y="2349167"/>
          <a:ext cx="1975517" cy="2252251"/>
        </a:xfrm>
        <a:prstGeom prst="pieWedg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tr-TR" sz="1300" kern="1200" dirty="0">
              <a:solidFill>
                <a:sysClr val="window" lastClr="FFFFFF"/>
              </a:solidFill>
              <a:latin typeface="Calibri" panose="020F0502020204030204"/>
              <a:ea typeface="+mn-ea"/>
              <a:cs typeface="+mn-cs"/>
            </a:rPr>
            <a:t>…. ölçülmektedir.</a:t>
          </a:r>
        </a:p>
      </dsp:txBody>
      <dsp:txXfrm rot="5400000">
        <a:off x="3358808" y="2487534"/>
        <a:ext cx="1592582" cy="1396901"/>
      </dsp:txXfrm>
    </dsp:sp>
    <dsp:sp modelId="{4319C6C3-EF20-4AE2-9462-E31A1C8F0ECC}">
      <dsp:nvSpPr>
        <dsp:cNvPr id="0" name=""/>
        <dsp:cNvSpPr/>
      </dsp:nvSpPr>
      <dsp:spPr>
        <a:xfrm>
          <a:off x="4589334" y="1982283"/>
          <a:ext cx="722142" cy="627950"/>
        </a:xfrm>
        <a:prstGeom prst="circularArrow">
          <a:avLst/>
        </a:prstGeom>
        <a:solidFill>
          <a:srgbClr val="4472C4">
            <a:tint val="60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sp>
    <dsp:sp modelId="{F83B9A16-C91D-49D0-A46A-4922B5177751}">
      <dsp:nvSpPr>
        <dsp:cNvPr id="0" name=""/>
        <dsp:cNvSpPr/>
      </dsp:nvSpPr>
      <dsp:spPr>
        <a:xfrm rot="10800000">
          <a:off x="4589334" y="2223803"/>
          <a:ext cx="722142" cy="627950"/>
        </a:xfrm>
        <a:prstGeom prst="circularArrow">
          <a:avLst/>
        </a:prstGeom>
        <a:solidFill>
          <a:srgbClr val="4472C4">
            <a:tint val="60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a:extLst>
              <a:ext uri="{FF2B5EF4-FFF2-40B4-BE49-F238E27FC236}">
                <a16:creationId xmlns:a16="http://schemas.microsoft.com/office/drawing/2014/main" id="{5336C836-9A9A-1E25-5B90-81B597C4003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a:extLst>
              <a:ext uri="{FF2B5EF4-FFF2-40B4-BE49-F238E27FC236}">
                <a16:creationId xmlns:a16="http://schemas.microsoft.com/office/drawing/2014/main" id="{811D6CFF-0BB7-4302-ED42-7CACA4E2416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44D87A0-CA12-4935-9DAC-AAEF247768EA}" type="datetimeFigureOut">
              <a:rPr lang="tr-TR" smtClean="0"/>
              <a:t>27.09.2024</a:t>
            </a:fld>
            <a:endParaRPr lang="tr-TR"/>
          </a:p>
        </p:txBody>
      </p:sp>
      <p:sp>
        <p:nvSpPr>
          <p:cNvPr id="4" name="Alt Bilgi Yer Tutucusu 3">
            <a:extLst>
              <a:ext uri="{FF2B5EF4-FFF2-40B4-BE49-F238E27FC236}">
                <a16:creationId xmlns:a16="http://schemas.microsoft.com/office/drawing/2014/main" id="{0F90D7F8-39B3-3E7F-F947-A4941BDC9F2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a:extLst>
              <a:ext uri="{FF2B5EF4-FFF2-40B4-BE49-F238E27FC236}">
                <a16:creationId xmlns:a16="http://schemas.microsoft.com/office/drawing/2014/main" id="{C0C8E9AE-2FE2-53E7-78D8-E30B55E8997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45D4F36-FE83-4241-B747-B5A50F68CFF1}" type="slidenum">
              <a:rPr lang="tr-TR" smtClean="0"/>
              <a:t>‹#›</a:t>
            </a:fld>
            <a:endParaRPr lang="tr-TR"/>
          </a:p>
        </p:txBody>
      </p:sp>
    </p:spTree>
    <p:extLst>
      <p:ext uri="{BB962C8B-B14F-4D97-AF65-F5344CB8AC3E}">
        <p14:creationId xmlns:p14="http://schemas.microsoft.com/office/powerpoint/2010/main" val="386693031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E7F6A1D9-D323-4F4E-8655-25E2D32CE742}" type="datetime1">
              <a:rPr lang="en-US" smtClean="0"/>
              <a:t>9/27/2024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DF98CC-160E-494C-8C3C-8CDC5FA257DE}"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6294356"/>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7F6A1D9-D323-4F4E-8655-25E2D32CE742}" type="datetime1">
              <a:rPr lang="en-US" smtClean="0"/>
              <a:t>9/27/2024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DF98CC-160E-494C-8C3C-8CDC5FA257DE}" type="slidenum">
              <a:rPr lang="en-US" smtClean="0"/>
              <a:pPr/>
              <a:t>‹#›</a:t>
            </a:fld>
            <a:endParaRPr lang="en-US" dirty="0"/>
          </a:p>
        </p:txBody>
      </p:sp>
    </p:spTree>
    <p:extLst>
      <p:ext uri="{BB962C8B-B14F-4D97-AF65-F5344CB8AC3E}">
        <p14:creationId xmlns:p14="http://schemas.microsoft.com/office/powerpoint/2010/main" val="43651329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7F6A1D9-D323-4F4E-8655-25E2D32CE742}" type="datetime1">
              <a:rPr lang="en-US" smtClean="0"/>
              <a:t>9/27/2024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DF98CC-160E-494C-8C3C-8CDC5FA257DE}" type="slidenum">
              <a:rPr lang="en-US" smtClean="0"/>
              <a:pPr/>
              <a:t>‹#›</a:t>
            </a:fld>
            <a:endParaRPr lang="en-US" dirty="0"/>
          </a:p>
        </p:txBody>
      </p:sp>
    </p:spTree>
    <p:extLst>
      <p:ext uri="{BB962C8B-B14F-4D97-AF65-F5344CB8AC3E}">
        <p14:creationId xmlns:p14="http://schemas.microsoft.com/office/powerpoint/2010/main" val="4105672360"/>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7F6A1D9-D323-4F4E-8655-25E2D32CE742}" type="datetime1">
              <a:rPr lang="en-US" smtClean="0"/>
              <a:t>9/27/2024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DF98CC-160E-494C-8C3C-8CDC5FA257DE}" type="slidenum">
              <a:rPr lang="en-US" smtClean="0"/>
              <a:pPr/>
              <a:t>‹#›</a:t>
            </a:fld>
            <a:endParaRPr lang="en-US" dirty="0"/>
          </a:p>
        </p:txBody>
      </p:sp>
    </p:spTree>
    <p:extLst>
      <p:ext uri="{BB962C8B-B14F-4D97-AF65-F5344CB8AC3E}">
        <p14:creationId xmlns:p14="http://schemas.microsoft.com/office/powerpoint/2010/main" val="3575657331"/>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E7F6A1D9-D323-4F4E-8655-25E2D32CE742}" type="datetime1">
              <a:rPr lang="en-US" smtClean="0"/>
              <a:t>9/27/2024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DF98CC-160E-494C-8C3C-8CDC5FA257DE}"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0329806"/>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7F6A1D9-D323-4F4E-8655-25E2D32CE742}" type="datetime1">
              <a:rPr lang="en-US" smtClean="0"/>
              <a:t>9/27/2024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DF98CC-160E-494C-8C3C-8CDC5FA257DE}" type="slidenum">
              <a:rPr lang="en-US" smtClean="0"/>
              <a:pPr/>
              <a:t>‹#›</a:t>
            </a:fld>
            <a:endParaRPr lang="en-US" dirty="0"/>
          </a:p>
        </p:txBody>
      </p:sp>
    </p:spTree>
    <p:extLst>
      <p:ext uri="{BB962C8B-B14F-4D97-AF65-F5344CB8AC3E}">
        <p14:creationId xmlns:p14="http://schemas.microsoft.com/office/powerpoint/2010/main" val="120148535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97280" y="2582335"/>
            <a:ext cx="4937760" cy="32867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217920" y="2582334"/>
            <a:ext cx="4937760" cy="32867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E7F6A1D9-D323-4F4E-8655-25E2D32CE742}" type="datetime1">
              <a:rPr lang="en-US" smtClean="0"/>
              <a:t>9/27/2024</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DF98CC-160E-494C-8C3C-8CDC5FA257DE}" type="slidenum">
              <a:rPr lang="en-US" smtClean="0"/>
              <a:pPr/>
              <a:t>‹#›</a:t>
            </a:fld>
            <a:endParaRPr lang="en-US" dirty="0"/>
          </a:p>
        </p:txBody>
      </p:sp>
    </p:spTree>
    <p:extLst>
      <p:ext uri="{BB962C8B-B14F-4D97-AF65-F5344CB8AC3E}">
        <p14:creationId xmlns:p14="http://schemas.microsoft.com/office/powerpoint/2010/main" val="392116580"/>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E7F6A1D9-D323-4F4E-8655-25E2D32CE742}" type="datetime1">
              <a:rPr lang="en-US" smtClean="0"/>
              <a:t>9/27/2024</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DF98CC-160E-494C-8C3C-8CDC5FA257DE}" type="slidenum">
              <a:rPr lang="en-US" smtClean="0"/>
              <a:pPr/>
              <a:t>‹#›</a:t>
            </a:fld>
            <a:endParaRPr lang="en-US" dirty="0"/>
          </a:p>
        </p:txBody>
      </p:sp>
    </p:spTree>
    <p:extLst>
      <p:ext uri="{BB962C8B-B14F-4D97-AF65-F5344CB8AC3E}">
        <p14:creationId xmlns:p14="http://schemas.microsoft.com/office/powerpoint/2010/main" val="1160671641"/>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7F6A1D9-D323-4F4E-8655-25E2D32CE742}" type="datetime1">
              <a:rPr lang="en-US" smtClean="0"/>
              <a:t>9/27/2024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FDF98CC-160E-494C-8C3C-8CDC5FA257DE}" type="slidenum">
              <a:rPr lang="en-US" smtClean="0"/>
              <a:pPr/>
              <a:t>‹#›</a:t>
            </a:fld>
            <a:endParaRPr lang="en-US" dirty="0"/>
          </a:p>
        </p:txBody>
      </p:sp>
    </p:spTree>
    <p:extLst>
      <p:ext uri="{BB962C8B-B14F-4D97-AF65-F5344CB8AC3E}">
        <p14:creationId xmlns:p14="http://schemas.microsoft.com/office/powerpoint/2010/main" val="3532900029"/>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7F6A1D9-D323-4F4E-8655-25E2D32CE742}" type="datetime1">
              <a:rPr lang="en-US" smtClean="0"/>
              <a:t>9/27/2024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FDF98CC-160E-494C-8C3C-8CDC5FA257DE}" type="slidenum">
              <a:rPr lang="en-US" smtClean="0"/>
              <a:pPr/>
              <a:t>‹#›</a:t>
            </a:fld>
            <a:endParaRPr lang="en-US" dirty="0"/>
          </a:p>
        </p:txBody>
      </p:sp>
    </p:spTree>
    <p:extLst>
      <p:ext uri="{BB962C8B-B14F-4D97-AF65-F5344CB8AC3E}">
        <p14:creationId xmlns:p14="http://schemas.microsoft.com/office/powerpoint/2010/main" val="3928451753"/>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7F6A1D9-D323-4F4E-8655-25E2D32CE742}" type="datetime1">
              <a:rPr lang="en-US" smtClean="0"/>
              <a:t>9/27/2024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DF98CC-160E-494C-8C3C-8CDC5FA257DE}" type="slidenum">
              <a:rPr lang="en-US" smtClean="0"/>
              <a:pPr/>
              <a:t>‹#›</a:t>
            </a:fld>
            <a:endParaRPr lang="en-US" dirty="0"/>
          </a:p>
        </p:txBody>
      </p:sp>
    </p:spTree>
    <p:extLst>
      <p:ext uri="{BB962C8B-B14F-4D97-AF65-F5344CB8AC3E}">
        <p14:creationId xmlns:p14="http://schemas.microsoft.com/office/powerpoint/2010/main" val="327647108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7F6A1D9-D323-4F4E-8655-25E2D32CE742}" type="datetime1">
              <a:rPr lang="en-US" smtClean="0"/>
              <a:t>9/27/2024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FDF98CC-160E-494C-8C3C-8CDC5FA257DE}"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6683660"/>
      </p:ext>
    </p:extLst>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A1D6FAE-694D-0B88-4A60-E009919D8A16}"/>
              </a:ext>
            </a:extLst>
          </p:cNvPr>
          <p:cNvSpPr>
            <a:spLocks noGrp="1"/>
          </p:cNvSpPr>
          <p:nvPr>
            <p:ph type="ctrTitle"/>
          </p:nvPr>
        </p:nvSpPr>
        <p:spPr>
          <a:xfrm>
            <a:off x="5628640" y="1530626"/>
            <a:ext cx="5879885" cy="2686048"/>
          </a:xfrm>
        </p:spPr>
        <p:txBody>
          <a:bodyPr anchor="b">
            <a:normAutofit/>
          </a:bodyPr>
          <a:lstStyle/>
          <a:p>
            <a:pPr>
              <a:lnSpc>
                <a:spcPct val="90000"/>
              </a:lnSpc>
            </a:pPr>
            <a:r>
              <a:rPr kumimoji="0" lang="tr-TR" sz="3000" b="1" i="0" u="none" strike="noStrike" kern="1200" cap="none" spc="0" normalizeH="0" baseline="0" noProof="0" dirty="0">
                <a:ln>
                  <a:noFill/>
                </a:ln>
                <a:solidFill>
                  <a:schemeClr val="tx2"/>
                </a:solidFill>
                <a:effectLst/>
                <a:uLnTx/>
                <a:uFillTx/>
                <a:latin typeface="Calibri"/>
                <a:ea typeface="+mj-ea"/>
                <a:cs typeface="+mj-cs"/>
              </a:rPr>
              <a:t>KURUM İÇ DEĞERLENDİRME </a:t>
            </a:r>
            <a:br>
              <a:rPr kumimoji="0" lang="tr-TR" sz="3000" b="1" i="0" u="none" strike="noStrike" kern="1200" cap="none" spc="0" normalizeH="0" baseline="0" noProof="0" dirty="0">
                <a:ln>
                  <a:noFill/>
                </a:ln>
                <a:solidFill>
                  <a:schemeClr val="tx2"/>
                </a:solidFill>
                <a:effectLst/>
                <a:uLnTx/>
                <a:uFillTx/>
                <a:latin typeface="Calibri"/>
                <a:ea typeface="+mj-ea"/>
                <a:cs typeface="+mj-cs"/>
              </a:rPr>
            </a:br>
            <a:r>
              <a:rPr kumimoji="0" lang="tr-TR" sz="3000" b="1" i="0" u="none" strike="noStrike" kern="1200" cap="none" spc="0" normalizeH="0" baseline="0" noProof="0" dirty="0">
                <a:ln>
                  <a:noFill/>
                </a:ln>
                <a:solidFill>
                  <a:schemeClr val="tx2"/>
                </a:solidFill>
                <a:effectLst/>
                <a:uLnTx/>
                <a:uFillTx/>
                <a:latin typeface="Calibri"/>
                <a:ea typeface="+mj-ea"/>
                <a:cs typeface="+mj-cs"/>
              </a:rPr>
              <a:t>RAPORU (KİDR) Sürüm 3.2</a:t>
            </a:r>
            <a:br>
              <a:rPr kumimoji="0" lang="tr-TR" sz="3000" b="1" i="0" u="none" strike="noStrike" kern="1200" cap="none" spc="0" normalizeH="0" baseline="0" noProof="0" dirty="0">
                <a:ln>
                  <a:noFill/>
                </a:ln>
                <a:solidFill>
                  <a:schemeClr val="tx2"/>
                </a:solidFill>
                <a:effectLst/>
                <a:uLnTx/>
                <a:uFillTx/>
                <a:latin typeface="Calibri"/>
                <a:ea typeface="+mj-ea"/>
                <a:cs typeface="+mj-cs"/>
              </a:rPr>
            </a:br>
            <a:r>
              <a:rPr lang="tr-TR" sz="3000" b="1" spc="0">
                <a:solidFill>
                  <a:schemeClr val="tx2"/>
                </a:solidFill>
                <a:latin typeface="Calibri"/>
              </a:rPr>
              <a:t>BİLGİLENDİRME SUNUMU</a:t>
            </a:r>
            <a:r>
              <a:rPr kumimoji="0" lang="tr-TR" sz="3000" b="1" i="0" u="none" strike="noStrike" kern="1200" cap="none" spc="0" normalizeH="0" baseline="0" noProof="0">
                <a:ln>
                  <a:noFill/>
                </a:ln>
                <a:solidFill>
                  <a:schemeClr val="tx2"/>
                </a:solidFill>
                <a:effectLst/>
                <a:uLnTx/>
                <a:uFillTx/>
                <a:latin typeface="Calibri"/>
                <a:ea typeface="+mj-ea"/>
                <a:cs typeface="+mj-cs"/>
              </a:rPr>
              <a:t> </a:t>
            </a:r>
            <a:br>
              <a:rPr kumimoji="0" lang="tr-TR" sz="3000" b="1" i="0" u="none" strike="noStrike" kern="1200" cap="none" spc="0" normalizeH="0" baseline="0" noProof="0" dirty="0">
                <a:ln>
                  <a:noFill/>
                </a:ln>
                <a:effectLst/>
                <a:uLnTx/>
                <a:uFillTx/>
                <a:latin typeface="Calibri"/>
                <a:ea typeface="+mj-ea"/>
                <a:cs typeface="+mj-cs"/>
              </a:rPr>
            </a:br>
            <a:endParaRPr lang="tr-TR" sz="3000" dirty="0"/>
          </a:p>
        </p:txBody>
      </p:sp>
      <p:sp>
        <p:nvSpPr>
          <p:cNvPr id="3" name="Alt Başlık 2">
            <a:extLst>
              <a:ext uri="{FF2B5EF4-FFF2-40B4-BE49-F238E27FC236}">
                <a16:creationId xmlns:a16="http://schemas.microsoft.com/office/drawing/2014/main" id="{10D427FF-CF5E-97A4-6B63-10243E2A1F1B}"/>
              </a:ext>
            </a:extLst>
          </p:cNvPr>
          <p:cNvSpPr>
            <a:spLocks noGrp="1"/>
          </p:cNvSpPr>
          <p:nvPr>
            <p:ph type="subTitle" idx="1"/>
          </p:nvPr>
        </p:nvSpPr>
        <p:spPr>
          <a:xfrm>
            <a:off x="5628640" y="4492486"/>
            <a:ext cx="5879885" cy="1446759"/>
          </a:xfrm>
        </p:spPr>
        <p:txBody>
          <a:bodyPr anchor="t">
            <a:normAutofit/>
          </a:bodyPr>
          <a:lstStyle/>
          <a:p>
            <a:pPr>
              <a:lnSpc>
                <a:spcPct val="90000"/>
              </a:lnSpc>
              <a:spcBef>
                <a:spcPts val="600"/>
              </a:spcBef>
            </a:pPr>
            <a:r>
              <a:rPr lang="tr-TR" b="1" dirty="0"/>
              <a:t>KALİTE YÖNETİM BİRİMİ</a:t>
            </a:r>
          </a:p>
          <a:p>
            <a:pPr>
              <a:lnSpc>
                <a:spcPct val="90000"/>
              </a:lnSpc>
              <a:spcBef>
                <a:spcPts val="600"/>
              </a:spcBef>
            </a:pPr>
            <a:r>
              <a:rPr lang="tr-TR" sz="2000" b="1" dirty="0"/>
              <a:t>2024</a:t>
            </a:r>
          </a:p>
        </p:txBody>
      </p:sp>
      <p:pic>
        <p:nvPicPr>
          <p:cNvPr id="1026" name="Picture 2">
            <a:extLst>
              <a:ext uri="{FF2B5EF4-FFF2-40B4-BE49-F238E27FC236}">
                <a16:creationId xmlns:a16="http://schemas.microsoft.com/office/drawing/2014/main" id="{28F7B9AB-AE11-DB5E-9356-F5FB1FFF27F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75535" y="1198209"/>
            <a:ext cx="2540431" cy="31392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5482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3F16405-9F01-A6D0-4F33-E9CF99D65C73}"/>
              </a:ext>
            </a:extLst>
          </p:cNvPr>
          <p:cNvSpPr>
            <a:spLocks noGrp="1"/>
          </p:cNvSpPr>
          <p:nvPr>
            <p:ph type="title"/>
          </p:nvPr>
        </p:nvSpPr>
        <p:spPr/>
        <p:txBody>
          <a:bodyPr/>
          <a:lstStyle/>
          <a:p>
            <a:r>
              <a:rPr kumimoji="0" lang="tr-TR" sz="3600" b="1" i="0" u="none" strike="noStrike" kern="1200" cap="none" spc="-50" normalizeH="0" baseline="0" noProof="0" dirty="0">
                <a:ln>
                  <a:noFill/>
                </a:ln>
                <a:solidFill>
                  <a:srgbClr val="2683C6"/>
                </a:solidFill>
                <a:effectLst/>
                <a:uLnTx/>
                <a:uFillTx/>
                <a:latin typeface="Calibri Light" panose="020F0302020204030204"/>
                <a:ea typeface="+mj-ea"/>
                <a:cs typeface="+mj-cs"/>
              </a:rPr>
              <a:t>YÖKAK Dereceli Değerlendirme Anahtarı ve Kullanımı</a:t>
            </a:r>
            <a:endParaRPr lang="tr-TR" dirty="0"/>
          </a:p>
        </p:txBody>
      </p:sp>
      <p:sp>
        <p:nvSpPr>
          <p:cNvPr id="3" name="İçerik Yer Tutucusu 2">
            <a:extLst>
              <a:ext uri="{FF2B5EF4-FFF2-40B4-BE49-F238E27FC236}">
                <a16:creationId xmlns:a16="http://schemas.microsoft.com/office/drawing/2014/main" id="{AF429211-69B5-8A2D-5252-0AAF7A3AC8F2}"/>
              </a:ext>
            </a:extLst>
          </p:cNvPr>
          <p:cNvSpPr>
            <a:spLocks noGrp="1"/>
          </p:cNvSpPr>
          <p:nvPr>
            <p:ph idx="1"/>
          </p:nvPr>
        </p:nvSpPr>
        <p:spPr>
          <a:xfrm>
            <a:off x="1097279" y="1737360"/>
            <a:ext cx="10546729" cy="4131734"/>
          </a:xfrm>
        </p:spPr>
        <p:txBody>
          <a:bodyPr>
            <a:normAutofit lnSpcReduction="10000"/>
          </a:bodyPr>
          <a:lstStyle/>
          <a:p>
            <a:pPr lvl="0">
              <a:lnSpc>
                <a:spcPct val="100000"/>
              </a:lnSpc>
              <a:spcBef>
                <a:spcPts val="0"/>
              </a:spcBef>
            </a:pPr>
            <a:r>
              <a:rPr lang="tr-TR" dirty="0"/>
              <a:t>YÖKAK Dereceli Değerlendirme </a:t>
            </a:r>
            <a:r>
              <a:rPr lang="tr-TR" dirty="0" err="1"/>
              <a:t>Anahtarı’nda</a:t>
            </a:r>
            <a:r>
              <a:rPr lang="tr-TR" dirty="0"/>
              <a:t> her bir alt ölçüt için kalite güvencesi süreç ya da mekanizmaları; </a:t>
            </a:r>
            <a:r>
              <a:rPr lang="tr-TR" b="1" dirty="0">
                <a:solidFill>
                  <a:schemeClr val="tx2"/>
                </a:solidFill>
              </a:rPr>
              <a:t>planlama, uygulama, kontrol etme </a:t>
            </a:r>
            <a:r>
              <a:rPr lang="tr-TR" dirty="0">
                <a:solidFill>
                  <a:schemeClr val="tx1"/>
                </a:solidFill>
              </a:rPr>
              <a:t>ve</a:t>
            </a:r>
            <a:r>
              <a:rPr lang="tr-TR" b="1" dirty="0">
                <a:solidFill>
                  <a:schemeClr val="tx2"/>
                </a:solidFill>
              </a:rPr>
              <a:t> önlem alma (PUKÖ)</a:t>
            </a:r>
            <a:r>
              <a:rPr lang="tr-TR" dirty="0">
                <a:solidFill>
                  <a:schemeClr val="tx2"/>
                </a:solidFill>
              </a:rPr>
              <a:t> </a:t>
            </a:r>
            <a:r>
              <a:rPr lang="tr-TR" dirty="0"/>
              <a:t>basamaklarının olgunluk düzeyleri dikkate alınarak tanımlanmış olup, </a:t>
            </a:r>
            <a:r>
              <a:rPr lang="tr-TR" b="1" dirty="0">
                <a:solidFill>
                  <a:srgbClr val="C00000"/>
                </a:solidFill>
              </a:rPr>
              <a:t>1-5 arasındaki bir ölçekle </a:t>
            </a:r>
            <a:r>
              <a:rPr lang="tr-TR" dirty="0"/>
              <a:t>derecelendirilmiştir. </a:t>
            </a:r>
          </a:p>
          <a:p>
            <a:pPr lvl="0">
              <a:lnSpc>
                <a:spcPct val="100000"/>
              </a:lnSpc>
              <a:spcBef>
                <a:spcPts val="0"/>
              </a:spcBef>
            </a:pPr>
            <a:endParaRPr lang="tr-TR" dirty="0"/>
          </a:p>
          <a:p>
            <a:pPr lvl="0">
              <a:lnSpc>
                <a:spcPct val="100000"/>
              </a:lnSpc>
              <a:spcBef>
                <a:spcPts val="0"/>
              </a:spcBef>
            </a:pPr>
            <a:r>
              <a:rPr lang="tr-TR" dirty="0"/>
              <a:t>Bu anahtarla olgunluk düzeyi belirlenen alt ölçütler, ilgili ölçütlerin karşılanma düzeyini ortaya koymaktadır. </a:t>
            </a:r>
          </a:p>
          <a:p>
            <a:pPr lvl="0">
              <a:lnSpc>
                <a:spcPct val="100000"/>
              </a:lnSpc>
              <a:spcBef>
                <a:spcPts val="0"/>
              </a:spcBef>
            </a:pPr>
            <a:endParaRPr lang="tr-TR" dirty="0">
              <a:solidFill>
                <a:schemeClr val="tx2"/>
              </a:solidFill>
            </a:endParaRPr>
          </a:p>
          <a:p>
            <a:pPr lvl="0">
              <a:lnSpc>
                <a:spcPct val="100000"/>
              </a:lnSpc>
              <a:spcBef>
                <a:spcPts val="0"/>
              </a:spcBef>
            </a:pPr>
            <a:r>
              <a:rPr kumimoji="0" lang="tr-TR" sz="2600" b="1" i="0" u="none" strike="noStrike" kern="1200" cap="none" spc="0" normalizeH="0" baseline="0" noProof="0" dirty="0">
                <a:ln>
                  <a:noFill/>
                </a:ln>
                <a:solidFill>
                  <a:srgbClr val="C00000"/>
                </a:solidFill>
                <a:effectLst/>
                <a:uLnTx/>
                <a:uFillTx/>
                <a:latin typeface="Calibri"/>
                <a:ea typeface="+mn-ea"/>
                <a:cs typeface="+mn-cs"/>
              </a:rPr>
              <a:t>Bir olgunluk düzeyine geçmek için önceki basamakların tamamlanması gerekir! </a:t>
            </a:r>
          </a:p>
          <a:p>
            <a:pPr lvl="0">
              <a:lnSpc>
                <a:spcPct val="100000"/>
              </a:lnSpc>
              <a:spcBef>
                <a:spcPts val="0"/>
              </a:spcBef>
            </a:pPr>
            <a:endParaRPr lang="tr-TR" sz="2400" dirty="0"/>
          </a:p>
          <a:p>
            <a:pPr lvl="0">
              <a:lnSpc>
                <a:spcPct val="100000"/>
              </a:lnSpc>
              <a:spcBef>
                <a:spcPts val="0"/>
              </a:spcBef>
            </a:pPr>
            <a:r>
              <a:rPr lang="tr-TR" sz="2400" dirty="0"/>
              <a:t>Eğer bir çalışma </a:t>
            </a:r>
            <a:r>
              <a:rPr lang="tr-TR" sz="2400" u="sng" dirty="0"/>
              <a:t>planlanmamış</a:t>
            </a:r>
            <a:r>
              <a:rPr lang="tr-TR" sz="2400" dirty="0"/>
              <a:t> ancak uygulanmaya başlamışsa bu alt ölçüt 3 olarak puanlanamaz. Planlama olmadığı için çalışma 1 olarak puanlanmalıdır.</a:t>
            </a:r>
            <a:endParaRPr lang="tr-TR" sz="2600" dirty="0">
              <a:solidFill>
                <a:srgbClr val="FF0000"/>
              </a:solidFill>
            </a:endParaRPr>
          </a:p>
          <a:p>
            <a:endParaRPr lang="tr-TR" dirty="0"/>
          </a:p>
        </p:txBody>
      </p:sp>
      <p:pic>
        <p:nvPicPr>
          <p:cNvPr id="4" name="Picture 2">
            <a:extLst>
              <a:ext uri="{FF2B5EF4-FFF2-40B4-BE49-F238E27FC236}">
                <a16:creationId xmlns:a16="http://schemas.microsoft.com/office/drawing/2014/main" id="{AAD59E62-D34B-A25A-15B4-591CAAEE32B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076642" y="94384"/>
            <a:ext cx="982833" cy="10729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0575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E314840-690B-97C1-95F1-2D4E78583B76}"/>
              </a:ext>
            </a:extLst>
          </p:cNvPr>
          <p:cNvSpPr>
            <a:spLocks noGrp="1"/>
          </p:cNvSpPr>
          <p:nvPr>
            <p:ph type="title"/>
          </p:nvPr>
        </p:nvSpPr>
        <p:spPr>
          <a:xfrm>
            <a:off x="1097280" y="286603"/>
            <a:ext cx="10058400" cy="702303"/>
          </a:xfrm>
        </p:spPr>
        <p:txBody>
          <a:bodyPr>
            <a:normAutofit/>
          </a:bodyPr>
          <a:lstStyle/>
          <a:p>
            <a:r>
              <a:rPr kumimoji="0" lang="tr-TR" sz="3200" b="1" i="0" u="none" strike="noStrike" kern="1200" cap="none" spc="-50" normalizeH="0" baseline="0" noProof="0" dirty="0">
                <a:ln>
                  <a:noFill/>
                </a:ln>
                <a:solidFill>
                  <a:srgbClr val="2683C6"/>
                </a:solidFill>
                <a:effectLst/>
                <a:uLnTx/>
                <a:uFillTx/>
                <a:latin typeface="Calibri Light" panose="020F0302020204030204"/>
                <a:ea typeface="+mj-ea"/>
                <a:cs typeface="+mj-cs"/>
              </a:rPr>
              <a:t>YÖKAK Dereceli Değerlendirme Anahtarı ve Kullanımı</a:t>
            </a:r>
            <a:endParaRPr lang="tr-TR" dirty="0"/>
          </a:p>
        </p:txBody>
      </p:sp>
      <p:pic>
        <p:nvPicPr>
          <p:cNvPr id="5" name="Resim 4">
            <a:extLst>
              <a:ext uri="{FF2B5EF4-FFF2-40B4-BE49-F238E27FC236}">
                <a16:creationId xmlns:a16="http://schemas.microsoft.com/office/drawing/2014/main" id="{71F19F99-84FA-4639-F567-CB2092191009}"/>
              </a:ext>
            </a:extLst>
          </p:cNvPr>
          <p:cNvPicPr>
            <a:picLocks noChangeAspect="1"/>
          </p:cNvPicPr>
          <p:nvPr/>
        </p:nvPicPr>
        <p:blipFill>
          <a:blip r:embed="rId2"/>
          <a:stretch>
            <a:fillRect/>
          </a:stretch>
        </p:blipFill>
        <p:spPr>
          <a:xfrm>
            <a:off x="1291474" y="1741934"/>
            <a:ext cx="9609051" cy="4551861"/>
          </a:xfrm>
          <a:prstGeom prst="rect">
            <a:avLst/>
          </a:prstGeom>
        </p:spPr>
      </p:pic>
      <p:sp>
        <p:nvSpPr>
          <p:cNvPr id="7" name="Metin kutusu 6">
            <a:extLst>
              <a:ext uri="{FF2B5EF4-FFF2-40B4-BE49-F238E27FC236}">
                <a16:creationId xmlns:a16="http://schemas.microsoft.com/office/drawing/2014/main" id="{7100492D-F669-19E7-FF10-FAACC47B48A3}"/>
              </a:ext>
            </a:extLst>
          </p:cNvPr>
          <p:cNvSpPr txBox="1"/>
          <p:nvPr/>
        </p:nvSpPr>
        <p:spPr>
          <a:xfrm>
            <a:off x="1097280" y="1141053"/>
            <a:ext cx="10157622" cy="707886"/>
          </a:xfrm>
          <a:prstGeom prst="rect">
            <a:avLst/>
          </a:prstGeom>
          <a:noFill/>
        </p:spPr>
        <p:txBody>
          <a:bodyPr wrap="square">
            <a:spAutoFit/>
          </a:bodyPr>
          <a:lstStyle/>
          <a:p>
            <a:r>
              <a:rPr lang="tr-TR" altLang="tr-TR" sz="2000" kern="1200" dirty="0">
                <a:latin typeface="Calibri" panose="020F0502020204030204" pitchFamily="34" charset="0"/>
                <a:ea typeface="+mj-ea"/>
                <a:cs typeface="+mj-cs"/>
              </a:rPr>
              <a:t>Her bir alt ölçüte ait olgunluk düzeylerinin kapsamı KİDR Hazırlama Kılavuzunda belirlenmiştir.</a:t>
            </a:r>
            <a:br>
              <a:rPr lang="tr-TR" altLang="tr-TR" sz="2000" kern="1200" dirty="0">
                <a:latin typeface="Calibri" panose="020F0502020204030204" pitchFamily="34" charset="0"/>
                <a:ea typeface="+mj-ea"/>
                <a:cs typeface="+mj-cs"/>
              </a:rPr>
            </a:br>
            <a:endParaRPr lang="tr-TR" sz="2000" dirty="0"/>
          </a:p>
        </p:txBody>
      </p:sp>
      <p:pic>
        <p:nvPicPr>
          <p:cNvPr id="3" name="Picture 2">
            <a:extLst>
              <a:ext uri="{FF2B5EF4-FFF2-40B4-BE49-F238E27FC236}">
                <a16:creationId xmlns:a16="http://schemas.microsoft.com/office/drawing/2014/main" id="{52E70443-AA14-4AF5-F048-652C62750E6E}"/>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1076642" y="94384"/>
            <a:ext cx="982833" cy="10729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0417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21DBAE4-E96B-3CA9-3EA2-1567B9F4E33E}"/>
              </a:ext>
            </a:extLst>
          </p:cNvPr>
          <p:cNvSpPr>
            <a:spLocks noGrp="1"/>
          </p:cNvSpPr>
          <p:nvPr>
            <p:ph type="title"/>
          </p:nvPr>
        </p:nvSpPr>
        <p:spPr>
          <a:xfrm>
            <a:off x="1254867" y="778213"/>
            <a:ext cx="9900812" cy="959147"/>
          </a:xfrm>
        </p:spPr>
        <p:txBody>
          <a:bodyPr/>
          <a:lstStyle/>
          <a:p>
            <a:pPr marL="0" marR="0" lvl="1" indent="0" algn="ctr" defTabSz="990295" rtl="0" eaLnBrk="1" fontAlgn="auto" latinLnBrk="0" hangingPunct="1">
              <a:lnSpc>
                <a:spcPct val="110000"/>
              </a:lnSpc>
              <a:spcBef>
                <a:spcPts val="1083"/>
              </a:spcBef>
              <a:spcAft>
                <a:spcPts val="0"/>
              </a:spcAft>
              <a:tabLst/>
              <a:defRPr/>
            </a:pPr>
            <a:r>
              <a:rPr kumimoji="0" lang="tr-TR" sz="3200" b="0" i="0" strike="noStrike" kern="1200" cap="none" spc="0" normalizeH="0" baseline="0" noProof="0" dirty="0">
                <a:ln>
                  <a:noFill/>
                </a:ln>
                <a:solidFill>
                  <a:srgbClr val="0070C0"/>
                </a:solidFill>
                <a:effectLst/>
                <a:uLnTx/>
                <a:uFillTx/>
                <a:latin typeface="Calibri" panose="020F0502020204030204" pitchFamily="34" charset="0"/>
                <a:ea typeface="+mn-ea"/>
                <a:cs typeface="+mn-cs"/>
              </a:rPr>
              <a:t>PUKÖ DÖNGÜSÜ</a:t>
            </a:r>
            <a:endParaRPr lang="tr-TR" dirty="0"/>
          </a:p>
        </p:txBody>
      </p:sp>
      <p:graphicFrame>
        <p:nvGraphicFramePr>
          <p:cNvPr id="4" name="Diyagram 3">
            <a:extLst>
              <a:ext uri="{FF2B5EF4-FFF2-40B4-BE49-F238E27FC236}">
                <a16:creationId xmlns:a16="http://schemas.microsoft.com/office/drawing/2014/main" id="{DD0C0792-27D1-5721-FBD1-E049ACCC92FA}"/>
              </a:ext>
            </a:extLst>
          </p:cNvPr>
          <p:cNvGraphicFramePr/>
          <p:nvPr>
            <p:extLst>
              <p:ext uri="{D42A27DB-BD31-4B8C-83A1-F6EECF244321}">
                <p14:modId xmlns:p14="http://schemas.microsoft.com/office/powerpoint/2010/main" val="1767151999"/>
              </p:ext>
            </p:extLst>
          </p:nvPr>
        </p:nvGraphicFramePr>
        <p:xfrm>
          <a:off x="1254868" y="1737360"/>
          <a:ext cx="9900812" cy="48340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
            <a:extLst>
              <a:ext uri="{FF2B5EF4-FFF2-40B4-BE49-F238E27FC236}">
                <a16:creationId xmlns:a16="http://schemas.microsoft.com/office/drawing/2014/main" id="{B58655FA-0947-BF6B-782A-F00B1ECEE0F0}"/>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11076642" y="94384"/>
            <a:ext cx="982833" cy="10729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7712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3F16405-9F01-A6D0-4F33-E9CF99D65C73}"/>
              </a:ext>
            </a:extLst>
          </p:cNvPr>
          <p:cNvSpPr>
            <a:spLocks noGrp="1"/>
          </p:cNvSpPr>
          <p:nvPr>
            <p:ph type="title"/>
          </p:nvPr>
        </p:nvSpPr>
        <p:spPr/>
        <p:txBody>
          <a:bodyPr/>
          <a:lstStyle/>
          <a:p>
            <a:r>
              <a:rPr kumimoji="0" lang="tr-TR" sz="3200" b="1" i="0" u="none" strike="noStrike" kern="1200" cap="none" spc="-50" normalizeH="0" baseline="0" noProof="0" dirty="0">
                <a:ln>
                  <a:noFill/>
                </a:ln>
                <a:solidFill>
                  <a:srgbClr val="2683C6"/>
                </a:solidFill>
                <a:effectLst/>
                <a:uLnTx/>
                <a:uFillTx/>
                <a:latin typeface="Calibri Light" panose="020F0302020204030204"/>
                <a:ea typeface="+mj-ea"/>
                <a:cs typeface="+mj-cs"/>
              </a:rPr>
              <a:t>YÖKAK Dereceli Değerlendirme Anahtarı ve Kullanımı</a:t>
            </a:r>
            <a:endParaRPr lang="tr-TR" dirty="0"/>
          </a:p>
        </p:txBody>
      </p:sp>
      <p:sp>
        <p:nvSpPr>
          <p:cNvPr id="3" name="İçerik Yer Tutucusu 2">
            <a:extLst>
              <a:ext uri="{FF2B5EF4-FFF2-40B4-BE49-F238E27FC236}">
                <a16:creationId xmlns:a16="http://schemas.microsoft.com/office/drawing/2014/main" id="{AF429211-69B5-8A2D-5252-0AAF7A3AC8F2}"/>
              </a:ext>
            </a:extLst>
          </p:cNvPr>
          <p:cNvSpPr>
            <a:spLocks noGrp="1"/>
          </p:cNvSpPr>
          <p:nvPr>
            <p:ph idx="1"/>
          </p:nvPr>
        </p:nvSpPr>
        <p:spPr>
          <a:xfrm>
            <a:off x="1097280" y="1737360"/>
            <a:ext cx="10058400" cy="4131734"/>
          </a:xfrm>
        </p:spPr>
        <p:txBody>
          <a:bodyPr>
            <a:normAutofit/>
          </a:bodyPr>
          <a:lstStyle/>
          <a:p>
            <a:r>
              <a:rPr lang="tr-TR" sz="2400" i="1" u="sng" dirty="0">
                <a:solidFill>
                  <a:schemeClr val="tx2"/>
                </a:solidFill>
              </a:rPr>
              <a:t>Her bir alt ölçüt için;</a:t>
            </a:r>
          </a:p>
          <a:p>
            <a:pPr marL="201168" lvl="1" indent="0">
              <a:buNone/>
            </a:pPr>
            <a:r>
              <a:rPr lang="tr-TR" sz="2200" b="1" dirty="0">
                <a:solidFill>
                  <a:schemeClr val="accent2"/>
                </a:solidFill>
              </a:rPr>
              <a:t>a. </a:t>
            </a:r>
            <a:r>
              <a:rPr lang="tr-TR" sz="2200" dirty="0"/>
              <a:t>Birimin ilgili alt ölçüt ile ilgili planları/planlamaları var mıdır; varsa nelerdir ve bunlar nasıl (hangi araçlarla, paydaş katılımı sağlanarak mı vb.) yapılmaktadır;</a:t>
            </a:r>
          </a:p>
          <a:p>
            <a:pPr marL="201168" lvl="1" indent="0">
              <a:buNone/>
            </a:pPr>
            <a:r>
              <a:rPr lang="tr-TR" sz="2200" b="1" dirty="0">
                <a:solidFill>
                  <a:schemeClr val="accent2"/>
                </a:solidFill>
              </a:rPr>
              <a:t>b.</a:t>
            </a:r>
            <a:r>
              <a:rPr lang="tr-TR" sz="2200" dirty="0">
                <a:solidFill>
                  <a:schemeClr val="accent2"/>
                </a:solidFill>
              </a:rPr>
              <a:t> </a:t>
            </a:r>
            <a:r>
              <a:rPr lang="tr-TR" sz="2200" dirty="0"/>
              <a:t>Birimin ilgili alt ölçüt kapsamında bu plan ve planlamalarla uyumlu olarak yürüttüğü uygulamalar nelerdir;</a:t>
            </a:r>
          </a:p>
          <a:p>
            <a:pPr marL="201168" lvl="1" indent="0">
              <a:buNone/>
            </a:pPr>
            <a:r>
              <a:rPr lang="tr-TR" sz="2200" b="1" dirty="0">
                <a:solidFill>
                  <a:schemeClr val="accent2"/>
                </a:solidFill>
              </a:rPr>
              <a:t>c.</a:t>
            </a:r>
            <a:r>
              <a:rPr lang="tr-TR" sz="2200" b="1" dirty="0"/>
              <a:t> </a:t>
            </a:r>
            <a:r>
              <a:rPr lang="tr-TR" sz="2200" dirty="0"/>
              <a:t>Birim ilgili alt ölçüt kapsamındaki uygulamalarının sonuçlarını hangi araçları kullanarak izlemektedir; bu izlemlerden elde edilen sonuçlar nelerdir; birim sonuçları nasıl analiz etmekte ve değerlendirmektedir;</a:t>
            </a:r>
          </a:p>
          <a:p>
            <a:pPr marL="201168" lvl="1" indent="0">
              <a:buNone/>
            </a:pPr>
            <a:r>
              <a:rPr lang="tr-TR" sz="2200" b="1" dirty="0">
                <a:solidFill>
                  <a:schemeClr val="accent2"/>
                </a:solidFill>
              </a:rPr>
              <a:t>d.</a:t>
            </a:r>
            <a:r>
              <a:rPr lang="tr-TR" sz="2200" dirty="0"/>
              <a:t> Birim ilgili alt ölçüte dair analiz ve değerlendirmelerinden neler öğrenmiş ve neleri iyileştirmiştir; gerçekleştirilemeyen iyileştirmelerin sebepleri nelerdir?</a:t>
            </a:r>
          </a:p>
          <a:p>
            <a:pPr marL="201168" lvl="1" indent="0">
              <a:buNone/>
            </a:pPr>
            <a:r>
              <a:rPr lang="tr-TR" sz="2200" dirty="0"/>
              <a:t>soruları cevaplanmalıdır.</a:t>
            </a:r>
          </a:p>
        </p:txBody>
      </p:sp>
      <p:pic>
        <p:nvPicPr>
          <p:cNvPr id="4" name="Picture 2">
            <a:extLst>
              <a:ext uri="{FF2B5EF4-FFF2-40B4-BE49-F238E27FC236}">
                <a16:creationId xmlns:a16="http://schemas.microsoft.com/office/drawing/2014/main" id="{AAD59E62-D34B-A25A-15B4-591CAAEE32B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155680" y="94384"/>
            <a:ext cx="903795" cy="986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576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3F16405-9F01-A6D0-4F33-E9CF99D65C73}"/>
              </a:ext>
            </a:extLst>
          </p:cNvPr>
          <p:cNvSpPr>
            <a:spLocks noGrp="1"/>
          </p:cNvSpPr>
          <p:nvPr>
            <p:ph type="title"/>
          </p:nvPr>
        </p:nvSpPr>
        <p:spPr/>
        <p:txBody>
          <a:bodyPr/>
          <a:lstStyle/>
          <a:p>
            <a:r>
              <a:rPr kumimoji="0" lang="tr-TR" sz="3600" b="1" i="0" u="none" strike="noStrike" kern="1200" cap="none" spc="-50" normalizeH="0" baseline="0" noProof="0" dirty="0">
                <a:ln>
                  <a:noFill/>
                </a:ln>
                <a:solidFill>
                  <a:srgbClr val="2683C6"/>
                </a:solidFill>
                <a:effectLst/>
                <a:uLnTx/>
                <a:uFillTx/>
                <a:latin typeface="Calibri Light" panose="020F0302020204030204"/>
                <a:ea typeface="+mj-ea"/>
                <a:cs typeface="+mj-cs"/>
              </a:rPr>
              <a:t>YÖKAK Dereceli Değerlendirme Anahtarı ve Kullanımı</a:t>
            </a:r>
            <a:endParaRPr lang="tr-TR" dirty="0"/>
          </a:p>
        </p:txBody>
      </p:sp>
      <p:sp>
        <p:nvSpPr>
          <p:cNvPr id="3" name="İçerik Yer Tutucusu 2">
            <a:extLst>
              <a:ext uri="{FF2B5EF4-FFF2-40B4-BE49-F238E27FC236}">
                <a16:creationId xmlns:a16="http://schemas.microsoft.com/office/drawing/2014/main" id="{AF429211-69B5-8A2D-5252-0AAF7A3AC8F2}"/>
              </a:ext>
            </a:extLst>
          </p:cNvPr>
          <p:cNvSpPr>
            <a:spLocks noGrp="1"/>
          </p:cNvSpPr>
          <p:nvPr>
            <p:ph idx="1"/>
          </p:nvPr>
        </p:nvSpPr>
        <p:spPr>
          <a:xfrm>
            <a:off x="1097280" y="1737360"/>
            <a:ext cx="10058400" cy="4131734"/>
          </a:xfrm>
        </p:spPr>
        <p:txBody>
          <a:bodyPr>
            <a:normAutofit fontScale="77500" lnSpcReduction="20000"/>
          </a:bodyPr>
          <a:lstStyle/>
          <a:p>
            <a:pPr>
              <a:lnSpc>
                <a:spcPct val="120000"/>
              </a:lnSpc>
              <a:spcBef>
                <a:spcPts val="0"/>
              </a:spcBef>
            </a:pPr>
            <a:r>
              <a:rPr lang="tr-TR" sz="2800" dirty="0"/>
              <a:t>YÖKAK KGYBS üzerinden gerçekleştirilecek rapor yazımında, açıklamalar “</a:t>
            </a:r>
            <a:r>
              <a:rPr lang="tr-TR" sz="2800" b="1" dirty="0">
                <a:solidFill>
                  <a:schemeClr val="tx2"/>
                </a:solidFill>
              </a:rPr>
              <a:t>başlıklar</a:t>
            </a:r>
            <a:r>
              <a:rPr lang="tr-TR" sz="2800" dirty="0"/>
              <a:t>” altında yer alan her bir ölçüte yönelik olarak yapılmalı; ölçütlerin açıklamaları yazılırken </a:t>
            </a:r>
            <a:r>
              <a:rPr lang="tr-TR" sz="2800" b="1" dirty="0">
                <a:solidFill>
                  <a:schemeClr val="tx2"/>
                </a:solidFill>
              </a:rPr>
              <a:t>alt ölçütlerdeki olgunluk düzeyi </a:t>
            </a:r>
            <a:r>
              <a:rPr lang="tr-TR" sz="2800" dirty="0"/>
              <a:t>esas alınmalıdır</a:t>
            </a:r>
          </a:p>
          <a:p>
            <a:pPr lvl="0">
              <a:lnSpc>
                <a:spcPct val="120000"/>
              </a:lnSpc>
              <a:spcBef>
                <a:spcPts val="0"/>
              </a:spcBef>
            </a:pPr>
            <a:endParaRPr lang="tr-TR" sz="2800" dirty="0"/>
          </a:p>
          <a:p>
            <a:pPr lvl="0">
              <a:lnSpc>
                <a:spcPct val="120000"/>
              </a:lnSpc>
              <a:spcBef>
                <a:spcPts val="0"/>
              </a:spcBef>
            </a:pPr>
            <a:r>
              <a:rPr lang="tr-TR" sz="2800" dirty="0"/>
              <a:t>Bir alt ölçütte </a:t>
            </a:r>
            <a:r>
              <a:rPr lang="tr-TR" sz="2800" b="1" dirty="0">
                <a:solidFill>
                  <a:srgbClr val="C00000"/>
                </a:solidFill>
              </a:rPr>
              <a:t>4 olgunluk seviyesine</a:t>
            </a:r>
            <a:r>
              <a:rPr lang="tr-TR" sz="2800" dirty="0">
                <a:solidFill>
                  <a:srgbClr val="C00000"/>
                </a:solidFill>
              </a:rPr>
              <a:t> </a:t>
            </a:r>
            <a:r>
              <a:rPr lang="tr-TR" sz="2800" dirty="0"/>
              <a:t>karar verebilmek için;</a:t>
            </a:r>
          </a:p>
          <a:p>
            <a:pPr lvl="1">
              <a:lnSpc>
                <a:spcPct val="120000"/>
              </a:lnSpc>
              <a:spcBef>
                <a:spcPts val="0"/>
              </a:spcBef>
              <a:buFont typeface="Wingdings" panose="05000000000000000000" pitchFamily="2" charset="2"/>
              <a:buChar char="Ø"/>
            </a:pPr>
            <a:r>
              <a:rPr lang="tr-TR" sz="2800" dirty="0"/>
              <a:t> Uygulamaların kurumun geneline yayılmış olması,</a:t>
            </a:r>
          </a:p>
          <a:p>
            <a:pPr lvl="1">
              <a:lnSpc>
                <a:spcPct val="120000"/>
              </a:lnSpc>
              <a:spcBef>
                <a:spcPts val="0"/>
              </a:spcBef>
              <a:buFont typeface="Wingdings" panose="05000000000000000000" pitchFamily="2" charset="2"/>
              <a:buChar char="Ø"/>
            </a:pPr>
            <a:r>
              <a:rPr lang="tr-TR" sz="2800" dirty="0"/>
              <a:t> Uygulamalardan sonuç elde edilmiş olması,</a:t>
            </a:r>
          </a:p>
          <a:p>
            <a:pPr lvl="1">
              <a:lnSpc>
                <a:spcPct val="120000"/>
              </a:lnSpc>
              <a:spcBef>
                <a:spcPts val="0"/>
              </a:spcBef>
              <a:buFont typeface="Wingdings" panose="05000000000000000000" pitchFamily="2" charset="2"/>
              <a:buChar char="Ø"/>
            </a:pPr>
            <a:r>
              <a:rPr lang="tr-TR" sz="2800" dirty="0"/>
              <a:t> Bu sonuçların izleniyor olması,</a:t>
            </a:r>
          </a:p>
          <a:p>
            <a:pPr lvl="1">
              <a:lnSpc>
                <a:spcPct val="120000"/>
              </a:lnSpc>
              <a:spcBef>
                <a:spcPts val="0"/>
              </a:spcBef>
              <a:buFont typeface="Wingdings" panose="05000000000000000000" pitchFamily="2" charset="2"/>
              <a:buChar char="Ø"/>
            </a:pPr>
            <a:r>
              <a:rPr lang="tr-TR" sz="2800" dirty="0"/>
              <a:t> İzleme sonuçlarının ilgili paydaşlarla birlikte değerlendirilerek; uygulamaların iyileştiriliyor olması</a:t>
            </a:r>
          </a:p>
          <a:p>
            <a:pPr lvl="1">
              <a:lnSpc>
                <a:spcPct val="120000"/>
              </a:lnSpc>
              <a:spcBef>
                <a:spcPts val="0"/>
              </a:spcBef>
              <a:buFont typeface="Wingdings" panose="05000000000000000000" pitchFamily="2" charset="2"/>
              <a:buChar char="Ø"/>
            </a:pPr>
            <a:r>
              <a:rPr lang="tr-TR" sz="2800" dirty="0"/>
              <a:t> Tüm bunların </a:t>
            </a:r>
            <a:r>
              <a:rPr lang="tr-TR" sz="2800" b="1" u="sng" dirty="0"/>
              <a:t>kanıtlarla</a:t>
            </a:r>
            <a:r>
              <a:rPr lang="tr-TR" sz="2800" dirty="0"/>
              <a:t> desteklenmesi gerekmektedir.</a:t>
            </a:r>
          </a:p>
          <a:p>
            <a:endParaRPr lang="tr-TR" dirty="0"/>
          </a:p>
        </p:txBody>
      </p:sp>
      <p:pic>
        <p:nvPicPr>
          <p:cNvPr id="4" name="Picture 2">
            <a:extLst>
              <a:ext uri="{FF2B5EF4-FFF2-40B4-BE49-F238E27FC236}">
                <a16:creationId xmlns:a16="http://schemas.microsoft.com/office/drawing/2014/main" id="{AAD59E62-D34B-A25A-15B4-591CAAEE32B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155680" y="94384"/>
            <a:ext cx="903795" cy="986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2536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3F16405-9F01-A6D0-4F33-E9CF99D65C73}"/>
              </a:ext>
            </a:extLst>
          </p:cNvPr>
          <p:cNvSpPr>
            <a:spLocks noGrp="1"/>
          </p:cNvSpPr>
          <p:nvPr>
            <p:ph type="title"/>
          </p:nvPr>
        </p:nvSpPr>
        <p:spPr/>
        <p:txBody>
          <a:bodyPr/>
          <a:lstStyle/>
          <a:p>
            <a:r>
              <a:rPr kumimoji="0" lang="tr-TR" sz="3600" b="1" i="0" u="none" strike="noStrike" kern="1200" cap="none" spc="-50" normalizeH="0" baseline="0" noProof="0" dirty="0">
                <a:ln>
                  <a:noFill/>
                </a:ln>
                <a:solidFill>
                  <a:srgbClr val="2683C6"/>
                </a:solidFill>
                <a:effectLst/>
                <a:uLnTx/>
                <a:uFillTx/>
                <a:latin typeface="Calibri Light" panose="020F0302020204030204"/>
                <a:ea typeface="+mj-ea"/>
                <a:cs typeface="+mj-cs"/>
              </a:rPr>
              <a:t>YÖKAK Dereceli Değerlendirme Anahtarı ve Kullanımı</a:t>
            </a:r>
            <a:endParaRPr lang="tr-TR" dirty="0"/>
          </a:p>
        </p:txBody>
      </p:sp>
      <p:sp>
        <p:nvSpPr>
          <p:cNvPr id="3" name="İçerik Yer Tutucusu 2">
            <a:extLst>
              <a:ext uri="{FF2B5EF4-FFF2-40B4-BE49-F238E27FC236}">
                <a16:creationId xmlns:a16="http://schemas.microsoft.com/office/drawing/2014/main" id="{AF429211-69B5-8A2D-5252-0AAF7A3AC8F2}"/>
              </a:ext>
            </a:extLst>
          </p:cNvPr>
          <p:cNvSpPr>
            <a:spLocks noGrp="1"/>
          </p:cNvSpPr>
          <p:nvPr>
            <p:ph idx="1"/>
          </p:nvPr>
        </p:nvSpPr>
        <p:spPr>
          <a:xfrm>
            <a:off x="1097280" y="1737360"/>
            <a:ext cx="10058400" cy="4131734"/>
          </a:xfrm>
        </p:spPr>
        <p:txBody>
          <a:bodyPr>
            <a:normAutofit fontScale="92500" lnSpcReduction="10000"/>
          </a:bodyPr>
          <a:lstStyle/>
          <a:p>
            <a:pPr marL="228600" marR="0" lvl="0" indent="-22860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tr-TR" sz="2800" b="0" i="0" u="none" strike="noStrike" kern="1200" cap="none" spc="0" normalizeH="0" baseline="0" noProof="0" dirty="0">
                <a:ln>
                  <a:noFill/>
                </a:ln>
                <a:effectLst/>
                <a:uLnTx/>
                <a:uFillTx/>
                <a:latin typeface="Calibri"/>
                <a:ea typeface="+mn-ea"/>
                <a:cs typeface="+mn-cs"/>
              </a:rPr>
              <a:t>Bir alt ölçütte </a:t>
            </a:r>
            <a:r>
              <a:rPr kumimoji="0" lang="tr-TR" sz="2800" b="1" i="0" u="none" strike="noStrike" kern="1200" cap="none" spc="0" normalizeH="0" baseline="0" noProof="0" dirty="0">
                <a:ln>
                  <a:noFill/>
                </a:ln>
                <a:solidFill>
                  <a:srgbClr val="C00000"/>
                </a:solidFill>
                <a:effectLst/>
                <a:uLnTx/>
                <a:uFillTx/>
                <a:latin typeface="Calibri"/>
                <a:ea typeface="+mn-ea"/>
                <a:cs typeface="+mn-cs"/>
              </a:rPr>
              <a:t>5 olgunluk seviyesine </a:t>
            </a:r>
            <a:r>
              <a:rPr kumimoji="0" lang="tr-TR" sz="2800" b="0" i="0" u="none" strike="noStrike" kern="1200" cap="none" spc="0" normalizeH="0" baseline="0" noProof="0" dirty="0">
                <a:ln>
                  <a:noFill/>
                </a:ln>
                <a:effectLst/>
                <a:uLnTx/>
                <a:uFillTx/>
                <a:latin typeface="Calibri"/>
                <a:ea typeface="+mn-ea"/>
                <a:cs typeface="+mn-cs"/>
              </a:rPr>
              <a:t>karar verebilmek için ise; </a:t>
            </a:r>
          </a:p>
          <a:p>
            <a:pPr marL="228600" marR="0" lvl="0" indent="-22860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endParaRPr kumimoji="0" lang="tr-TR" sz="2800" b="0" i="0" u="none" strike="noStrike" kern="1200" cap="none" spc="0" normalizeH="0" baseline="0" noProof="0" dirty="0">
              <a:ln>
                <a:noFill/>
              </a:ln>
              <a:solidFill>
                <a:prstClr val="black"/>
              </a:solidFill>
              <a:effectLst/>
              <a:uLnTx/>
              <a:uFillTx/>
              <a:latin typeface="Calibri"/>
              <a:ea typeface="+mn-ea"/>
              <a:cs typeface="+mn-cs"/>
            </a:endParaRPr>
          </a:p>
          <a:p>
            <a:pPr marL="685800" marR="0" lvl="1" indent="-22860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tr-TR" sz="2800" b="0" i="0" u="none" strike="noStrike" kern="1200" cap="none" spc="0" normalizeH="0" baseline="0" noProof="0" dirty="0">
                <a:ln>
                  <a:noFill/>
                </a:ln>
                <a:effectLst/>
                <a:uLnTx/>
                <a:uFillTx/>
                <a:latin typeface="Calibri"/>
                <a:ea typeface="+mn-ea"/>
                <a:cs typeface="+mn-cs"/>
              </a:rPr>
              <a:t>Uygulamaların sistematikliğinin ve sürdürülebilirliğinin (PUKÖ çevriminin) birkaç kez kapatılması,</a:t>
            </a:r>
          </a:p>
          <a:p>
            <a:pPr marL="685800" marR="0" lvl="1" indent="-22860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tr-TR" sz="2800" b="0" i="0" u="none" strike="noStrike" kern="1200" cap="none" spc="0" normalizeH="0" baseline="0" noProof="0" dirty="0">
                <a:ln>
                  <a:noFill/>
                </a:ln>
                <a:effectLst/>
                <a:uLnTx/>
                <a:uFillTx/>
                <a:latin typeface="Calibri"/>
                <a:ea typeface="+mn-ea"/>
                <a:cs typeface="+mn-cs"/>
              </a:rPr>
              <a:t>Uygulamaların kurumun genelinde katkı sağladığının ve içselleştirildiğinin,</a:t>
            </a:r>
          </a:p>
          <a:p>
            <a:pPr marL="685800" marR="0" lvl="1" indent="-22860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tr-TR" sz="2800" b="0" i="0" u="none" strike="noStrike" kern="1200" cap="none" spc="0" normalizeH="0" baseline="0" noProof="0" dirty="0">
                <a:ln>
                  <a:noFill/>
                </a:ln>
                <a:effectLst/>
                <a:uLnTx/>
                <a:uFillTx/>
                <a:latin typeface="Calibri"/>
                <a:ea typeface="+mn-ea"/>
                <a:cs typeface="+mn-cs"/>
              </a:rPr>
              <a:t>Örnek olabilme durumunun </a:t>
            </a:r>
            <a:r>
              <a:rPr lang="tr-TR" sz="2800" dirty="0">
                <a:latin typeface="Calibri"/>
              </a:rPr>
              <a:t>(</a:t>
            </a:r>
            <a:r>
              <a:rPr kumimoji="0" lang="tr-TR" sz="2800" b="0" i="0" u="none" strike="noStrike" kern="1200" cap="none" spc="0" normalizeH="0" baseline="0" noProof="0" dirty="0" err="1">
                <a:ln>
                  <a:noFill/>
                </a:ln>
                <a:effectLst/>
                <a:uLnTx/>
                <a:uFillTx/>
                <a:latin typeface="Calibri"/>
                <a:ea typeface="+mn-ea"/>
                <a:cs typeface="+mn-cs"/>
              </a:rPr>
              <a:t>ağımsız</a:t>
            </a:r>
            <a:r>
              <a:rPr kumimoji="0" lang="tr-TR" sz="2800" b="0" i="0" u="none" strike="noStrike" kern="1200" cap="none" spc="0" normalizeH="0" baseline="0" noProof="0" dirty="0">
                <a:ln>
                  <a:noFill/>
                </a:ln>
                <a:effectLst/>
                <a:uLnTx/>
                <a:uFillTx/>
                <a:latin typeface="Calibri"/>
                <a:ea typeface="+mn-ea"/>
                <a:cs typeface="+mn-cs"/>
              </a:rPr>
              <a:t> bir kurum ya da kuruluş tarafından bu durumun teyit edilmesi) karşılandığının, </a:t>
            </a:r>
            <a:r>
              <a:rPr kumimoji="0" lang="tr-TR" sz="2800" i="0" u="sng" strike="noStrike" kern="1200" cap="none" spc="0" normalizeH="0" baseline="0" noProof="0" dirty="0">
                <a:ln>
                  <a:noFill/>
                </a:ln>
                <a:effectLst/>
                <a:uLnTx/>
                <a:uFillTx/>
                <a:latin typeface="Calibri"/>
                <a:ea typeface="+mn-ea"/>
                <a:cs typeface="+mn-cs"/>
              </a:rPr>
              <a:t>ispatlanması gerekmektedir.</a:t>
            </a:r>
            <a:endParaRPr lang="tr-TR" u="sng" dirty="0"/>
          </a:p>
        </p:txBody>
      </p:sp>
      <p:pic>
        <p:nvPicPr>
          <p:cNvPr id="4" name="Picture 2">
            <a:extLst>
              <a:ext uri="{FF2B5EF4-FFF2-40B4-BE49-F238E27FC236}">
                <a16:creationId xmlns:a16="http://schemas.microsoft.com/office/drawing/2014/main" id="{AAD59E62-D34B-A25A-15B4-591CAAEE32B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155680" y="94384"/>
            <a:ext cx="903795" cy="986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8564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B233887-915E-512A-759B-B6F60F3BAA7F}"/>
              </a:ext>
            </a:extLst>
          </p:cNvPr>
          <p:cNvSpPr>
            <a:spLocks noGrp="1"/>
          </p:cNvSpPr>
          <p:nvPr>
            <p:ph type="title"/>
          </p:nvPr>
        </p:nvSpPr>
        <p:spPr/>
        <p:txBody>
          <a:bodyPr/>
          <a:lstStyle/>
          <a:p>
            <a:r>
              <a:rPr kumimoji="0" lang="tr-TR" sz="3200" b="1" i="0" u="none" strike="noStrike" kern="1200" cap="none" spc="-50" normalizeH="0" baseline="0" noProof="0" dirty="0">
                <a:ln>
                  <a:noFill/>
                </a:ln>
                <a:solidFill>
                  <a:srgbClr val="2683C6"/>
                </a:solidFill>
                <a:effectLst/>
                <a:uLnTx/>
                <a:uFillTx/>
                <a:latin typeface="Calibri Light" panose="020F0302020204030204"/>
                <a:ea typeface="+mj-ea"/>
                <a:cs typeface="+mj-cs"/>
              </a:rPr>
              <a:t>Kanıtlar Nasıl Sunulmalı?</a:t>
            </a:r>
            <a:endParaRPr lang="tr-TR" dirty="0"/>
          </a:p>
        </p:txBody>
      </p:sp>
      <p:sp>
        <p:nvSpPr>
          <p:cNvPr id="3" name="İçerik Yer Tutucusu 2">
            <a:extLst>
              <a:ext uri="{FF2B5EF4-FFF2-40B4-BE49-F238E27FC236}">
                <a16:creationId xmlns:a16="http://schemas.microsoft.com/office/drawing/2014/main" id="{B09C3540-2058-7D93-45ED-0C2AAFEABA44}"/>
              </a:ext>
            </a:extLst>
          </p:cNvPr>
          <p:cNvSpPr>
            <a:spLocks noGrp="1"/>
          </p:cNvSpPr>
          <p:nvPr>
            <p:ph idx="1"/>
          </p:nvPr>
        </p:nvSpPr>
        <p:spPr/>
        <p:txBody>
          <a:bodyPr>
            <a:normAutofit/>
          </a:bodyPr>
          <a:lstStyle/>
          <a:p>
            <a:r>
              <a:rPr lang="tr-TR" dirty="0"/>
              <a:t>Her bir süreç için Planlama, Uygulama, Kontrol etme/İzleme ve Önlem alma/İyileştirme (</a:t>
            </a:r>
            <a:r>
              <a:rPr lang="tr-TR" b="1" dirty="0"/>
              <a:t>PUKÖ Döngüsü</a:t>
            </a:r>
            <a:r>
              <a:rPr lang="tr-TR" dirty="0"/>
              <a:t>) faaliyetleri açıklanmalı; birim genelinde sistematik hâle gelen ve diğer kurum ve birimler tarafından örnek gösterildiği kanıtlanabilir durumda olan uygulamalardan bahsedilmelidir.</a:t>
            </a:r>
          </a:p>
          <a:p>
            <a:pPr>
              <a:buFont typeface="Wingdings" panose="05000000000000000000" pitchFamily="2" charset="2"/>
              <a:buChar char="Ø"/>
            </a:pPr>
            <a:r>
              <a:rPr lang="tr-TR" dirty="0"/>
              <a:t>Kanıtlar, alt ölçüt düzeyinde takibi kolaylaştıracak kodlarla ve açıklayıcı adlar ile birlikte sunulmalıdır (</a:t>
            </a:r>
            <a:r>
              <a:rPr lang="tr-TR" u="sng" dirty="0" err="1"/>
              <a:t>Örn</a:t>
            </a:r>
            <a:r>
              <a:rPr lang="tr-TR" dirty="0"/>
              <a:t>: </a:t>
            </a:r>
            <a:r>
              <a:rPr lang="tr-TR" i="1" dirty="0"/>
              <a:t>B.1.5-1. Yeni Ders Açılmasına Dair Senato Karar Örneği</a:t>
            </a:r>
            <a:r>
              <a:rPr lang="tr-TR" dirty="0"/>
              <a:t>). </a:t>
            </a:r>
          </a:p>
          <a:p>
            <a:pPr>
              <a:buFont typeface="Wingdings" panose="05000000000000000000" pitchFamily="2" charset="2"/>
              <a:buChar char="Ø"/>
            </a:pPr>
            <a:r>
              <a:rPr lang="tr-TR" dirty="0"/>
              <a:t>Rapor içerisinde yer verilen web linklerinin kaldırılması yahut değiştirilmesi ihtimaline karşı, ilgili internet sayfalarının ekran görüntülerinin de pdf formatına dönüştürülerek kanıt klasörüne eklenmesi gerekmektedir.</a:t>
            </a:r>
          </a:p>
          <a:p>
            <a:pPr>
              <a:buFont typeface="Wingdings" panose="05000000000000000000" pitchFamily="2" charset="2"/>
              <a:buChar char="Ø"/>
            </a:pPr>
            <a:r>
              <a:rPr lang="tr-TR" dirty="0"/>
              <a:t>Olgunluk düzeyi (rubrik dereceli derecelendirme puanı), YÖKAK Dereceli Değerlendirme </a:t>
            </a:r>
            <a:r>
              <a:rPr lang="tr-TR" dirty="0" err="1"/>
              <a:t>Anahtarı’ndaki</a:t>
            </a:r>
            <a:r>
              <a:rPr lang="tr-TR" dirty="0"/>
              <a:t> açıklamalar ve raporda sunulan kanıtlar çerçevesinde belirlenmelidir.</a:t>
            </a:r>
          </a:p>
          <a:p>
            <a:endParaRPr lang="tr-TR" dirty="0"/>
          </a:p>
        </p:txBody>
      </p:sp>
      <p:pic>
        <p:nvPicPr>
          <p:cNvPr id="4" name="Picture 2">
            <a:extLst>
              <a:ext uri="{FF2B5EF4-FFF2-40B4-BE49-F238E27FC236}">
                <a16:creationId xmlns:a16="http://schemas.microsoft.com/office/drawing/2014/main" id="{4C70BE18-2B6F-0066-DD6B-FF67AB9230A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076642" y="94384"/>
            <a:ext cx="982833" cy="10729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8731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5C77430-29C5-FBFE-CAB1-42935831FECA}"/>
              </a:ext>
            </a:extLst>
          </p:cNvPr>
          <p:cNvSpPr>
            <a:spLocks noGrp="1"/>
          </p:cNvSpPr>
          <p:nvPr>
            <p:ph type="title"/>
          </p:nvPr>
        </p:nvSpPr>
        <p:spPr/>
        <p:txBody>
          <a:bodyPr/>
          <a:lstStyle/>
          <a:p>
            <a:r>
              <a:rPr kumimoji="0" lang="tr-TR" sz="3200" b="1" i="0" u="none" strike="noStrike" kern="1200" cap="none" spc="-50" normalizeH="0" baseline="0" noProof="0" dirty="0">
                <a:ln>
                  <a:noFill/>
                </a:ln>
                <a:solidFill>
                  <a:srgbClr val="2683C6"/>
                </a:solidFill>
                <a:effectLst/>
                <a:uLnTx/>
                <a:uFillTx/>
                <a:latin typeface="Calibri Light" panose="020F0302020204030204"/>
                <a:ea typeface="+mj-ea"/>
                <a:cs typeface="+mj-cs"/>
              </a:rPr>
              <a:t>Kanıtlar Nasıl Sunulmalı?</a:t>
            </a:r>
            <a:endParaRPr lang="tr-TR" dirty="0"/>
          </a:p>
        </p:txBody>
      </p:sp>
      <p:sp>
        <p:nvSpPr>
          <p:cNvPr id="3" name="İçerik Yer Tutucusu 2">
            <a:extLst>
              <a:ext uri="{FF2B5EF4-FFF2-40B4-BE49-F238E27FC236}">
                <a16:creationId xmlns:a16="http://schemas.microsoft.com/office/drawing/2014/main" id="{D334573E-AC1C-88E0-71E6-0F274B09B0C1}"/>
              </a:ext>
            </a:extLst>
          </p:cNvPr>
          <p:cNvSpPr>
            <a:spLocks noGrp="1"/>
          </p:cNvSpPr>
          <p:nvPr>
            <p:ph idx="1"/>
          </p:nvPr>
        </p:nvSpPr>
        <p:spPr/>
        <p:txBody>
          <a:bodyPr/>
          <a:lstStyle/>
          <a:p>
            <a:pPr>
              <a:buFont typeface="Wingdings" panose="05000000000000000000" pitchFamily="2" charset="2"/>
              <a:buChar char="Ø"/>
            </a:pPr>
            <a:r>
              <a:rPr lang="tr-TR" dirty="0"/>
              <a:t> Sunulan kanıtlar rapor içeriği ve seçilen olgunluk düzeyi ile tutarlı olmalı; </a:t>
            </a:r>
            <a:r>
              <a:rPr lang="tr-TR" sz="2000" dirty="0">
                <a:effectLst/>
                <a:ea typeface="CamberW04-Regular"/>
                <a:cs typeface="CamberW04-Regular"/>
              </a:rPr>
              <a:t>aynı zamanda yapılan açıklamaları destekleyecek şekilde çeşitlendirilmelidir. Bazı durumlarda bir bilgi, belge veya doküman birden çok ölçütün/alt ölçütün kanıtı olabilir. Bu durumda bilgi, belge veya dokümanın yalnızca ilgili bölümlerine atıf yapılmalıdır. </a:t>
            </a:r>
          </a:p>
          <a:p>
            <a:pPr>
              <a:buFont typeface="Wingdings" panose="05000000000000000000" pitchFamily="2" charset="2"/>
              <a:buChar char="Ø"/>
            </a:pPr>
            <a:r>
              <a:rPr lang="tr-TR" dirty="0"/>
              <a:t> </a:t>
            </a:r>
            <a:r>
              <a:rPr lang="tr-TR" sz="2000" dirty="0">
                <a:effectLst/>
                <a:ea typeface="CamberW04-Regular"/>
                <a:cs typeface="CamberW04-Regular"/>
              </a:rPr>
              <a:t>KİDR hazırlanırken kılavuzda yer alan hususlara ilişkin </a:t>
            </a:r>
            <a:r>
              <a:rPr lang="tr-TR" sz="2000" i="1" dirty="0">
                <a:effectLst/>
                <a:ea typeface="CamberW04-Regular"/>
                <a:cs typeface="CamberW04-Regular"/>
              </a:rPr>
              <a:t>“bu husus kurumumuzda mevcuttur”</a:t>
            </a:r>
            <a:r>
              <a:rPr lang="tr-TR" sz="2000" dirty="0">
                <a:effectLst/>
                <a:ea typeface="CamberW04-Regular"/>
                <a:cs typeface="CamberW04-Regular"/>
              </a:rPr>
              <a:t>, </a:t>
            </a:r>
            <a:r>
              <a:rPr lang="tr-TR" sz="2000" i="1" dirty="0">
                <a:effectLst/>
                <a:ea typeface="CamberW04-Regular"/>
                <a:cs typeface="CamberW04-Regular"/>
              </a:rPr>
              <a:t>“bu hususa ilişkin uygulama bulunmaktadır”</a:t>
            </a:r>
            <a:r>
              <a:rPr lang="tr-TR" sz="2000" dirty="0">
                <a:effectLst/>
                <a:ea typeface="CamberW04-Regular"/>
                <a:cs typeface="CamberW04-Regular"/>
              </a:rPr>
              <a:t>, </a:t>
            </a:r>
            <a:r>
              <a:rPr lang="tr-TR" sz="2000" i="1" dirty="0">
                <a:effectLst/>
                <a:ea typeface="CamberW04-Regular"/>
                <a:cs typeface="CamberW04-Regular"/>
              </a:rPr>
              <a:t>“kurumumuzda söz konusu sistem bulunmaktadır”</a:t>
            </a:r>
            <a:r>
              <a:rPr lang="tr-TR" sz="2000" dirty="0">
                <a:effectLst/>
                <a:ea typeface="CamberW04-Regular"/>
                <a:cs typeface="CamberW04-Regular"/>
              </a:rPr>
              <a:t> şeklinde kısa cevaplar vermek yerine, ilgili sürecin kurumda nasıl işlediğine ve yönetildiğine ilişkin ayrıntıya yer verecek şekilde bir yöntemin izlenmesi beklenmektedir.</a:t>
            </a:r>
          </a:p>
          <a:p>
            <a:pPr>
              <a:buFont typeface="Wingdings" panose="05000000000000000000" pitchFamily="2" charset="2"/>
              <a:buChar char="Ø"/>
            </a:pPr>
            <a:r>
              <a:rPr lang="tr-TR" dirty="0">
                <a:ea typeface="CamberW04-Regular"/>
                <a:cs typeface="CamberW04-Regular"/>
              </a:rPr>
              <a:t> K</a:t>
            </a:r>
            <a:r>
              <a:rPr lang="tr-TR" sz="2000" dirty="0">
                <a:effectLst/>
                <a:ea typeface="CamberW04-Regular"/>
                <a:cs typeface="CamberW04-Regular"/>
              </a:rPr>
              <a:t>ılavuzda yer alan hususlar dışında dikkat çekilmek istenen kuruma özgü durumlar söz konusu ise bunlara da raporda yer verilebileceği unutulmamalıdır.</a:t>
            </a:r>
            <a:endParaRPr lang="tr-TR" sz="1800" dirty="0">
              <a:effectLst/>
              <a:ea typeface="Noto Sans Symbols"/>
              <a:cs typeface="Noto Sans Symbols"/>
            </a:endParaRPr>
          </a:p>
          <a:p>
            <a:pPr>
              <a:buFont typeface="Wingdings" panose="05000000000000000000" pitchFamily="2" charset="2"/>
              <a:buChar char="Ø"/>
            </a:pPr>
            <a:endParaRPr lang="tr-TR" dirty="0"/>
          </a:p>
        </p:txBody>
      </p:sp>
      <p:pic>
        <p:nvPicPr>
          <p:cNvPr id="4" name="Picture 2">
            <a:extLst>
              <a:ext uri="{FF2B5EF4-FFF2-40B4-BE49-F238E27FC236}">
                <a16:creationId xmlns:a16="http://schemas.microsoft.com/office/drawing/2014/main" id="{72AFA0F8-9F2E-718E-082B-74D73996948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076642" y="94384"/>
            <a:ext cx="982833" cy="10729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71161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CD9C768-0DCE-7286-6573-4553DDD665E3}"/>
              </a:ext>
            </a:extLst>
          </p:cNvPr>
          <p:cNvSpPr>
            <a:spLocks noGrp="1"/>
          </p:cNvSpPr>
          <p:nvPr>
            <p:ph type="title"/>
          </p:nvPr>
        </p:nvSpPr>
        <p:spPr/>
        <p:txBody>
          <a:bodyPr>
            <a:normAutofit/>
          </a:bodyPr>
          <a:lstStyle/>
          <a:p>
            <a:r>
              <a:rPr lang="tr-TR" sz="3600" spc="0" dirty="0">
                <a:solidFill>
                  <a:schemeClr val="accent2"/>
                </a:solidFill>
                <a:latin typeface="Calibri" panose="020F0502020204030204" pitchFamily="34" charset="0"/>
                <a:ea typeface="+mn-ea"/>
                <a:cs typeface="+mn-cs"/>
              </a:rPr>
              <a:t>Birimlerden Ne bekliyoruz?</a:t>
            </a:r>
            <a:endParaRPr lang="tr-TR" sz="3600" dirty="0">
              <a:solidFill>
                <a:schemeClr val="accent2"/>
              </a:solidFill>
            </a:endParaRPr>
          </a:p>
        </p:txBody>
      </p:sp>
      <p:sp>
        <p:nvSpPr>
          <p:cNvPr id="3" name="İçerik Yer Tutucusu 2">
            <a:extLst>
              <a:ext uri="{FF2B5EF4-FFF2-40B4-BE49-F238E27FC236}">
                <a16:creationId xmlns:a16="http://schemas.microsoft.com/office/drawing/2014/main" id="{01FE1EA0-97B1-B230-4BBE-C80070602A6C}"/>
              </a:ext>
            </a:extLst>
          </p:cNvPr>
          <p:cNvSpPr>
            <a:spLocks noGrp="1"/>
          </p:cNvSpPr>
          <p:nvPr>
            <p:ph idx="1"/>
          </p:nvPr>
        </p:nvSpPr>
        <p:spPr>
          <a:xfrm>
            <a:off x="1235412" y="1845734"/>
            <a:ext cx="10145950" cy="4023360"/>
          </a:xfrm>
        </p:spPr>
        <p:txBody>
          <a:bodyPr/>
          <a:lstStyle/>
          <a:p>
            <a:pPr marL="0" marR="0" lvl="0" indent="0" algn="l" defTabSz="990295" rtl="0" eaLnBrk="1" fontAlgn="auto" latinLnBrk="0" hangingPunct="1">
              <a:lnSpc>
                <a:spcPct val="100000"/>
              </a:lnSpc>
              <a:spcBef>
                <a:spcPts val="1083"/>
              </a:spcBef>
              <a:spcAft>
                <a:spcPts val="0"/>
              </a:spcAft>
              <a:buClr>
                <a:srgbClr val="0070C0"/>
              </a:buClr>
              <a:buSzTx/>
              <a:buNone/>
              <a:tabLst/>
              <a:defRPr/>
            </a:pPr>
            <a:r>
              <a:rPr kumimoji="0" lang="tr-TR" sz="2800" b="1" i="0" u="none" strike="noStrike" kern="1200" cap="none" spc="0" normalizeH="0" baseline="0" noProof="0" dirty="0">
                <a:ln>
                  <a:noFill/>
                </a:ln>
                <a:solidFill>
                  <a:srgbClr val="4472C4">
                    <a:lumMod val="50000"/>
                  </a:srgbClr>
                </a:solidFill>
                <a:effectLst/>
                <a:uLnTx/>
                <a:uFillTx/>
                <a:latin typeface="Calibri" panose="020F0502020204030204" pitchFamily="34" charset="0"/>
                <a:ea typeface="+mn-ea"/>
                <a:cs typeface="+mn-cs"/>
              </a:rPr>
              <a:t>Akademik Birimler ve Araştırma Uygulama Merkezleri</a:t>
            </a:r>
          </a:p>
          <a:p>
            <a:pPr marL="742721" marR="0" lvl="1" indent="-247574" algn="l" defTabSz="990295" rtl="0" eaLnBrk="1" fontAlgn="auto" latinLnBrk="0" hangingPunct="1">
              <a:lnSpc>
                <a:spcPct val="100000"/>
              </a:lnSpc>
              <a:spcBef>
                <a:spcPts val="542"/>
              </a:spcBef>
              <a:spcAft>
                <a:spcPts val="0"/>
              </a:spcAft>
              <a:buClr>
                <a:srgbClr val="0070C0"/>
              </a:buClr>
              <a:buSzTx/>
              <a:buFont typeface="Wingdings" panose="05000000000000000000" pitchFamily="2" charset="2"/>
              <a:buChar char="Ø"/>
              <a:tabLst/>
              <a:defRPr/>
            </a:pPr>
            <a:r>
              <a:rPr kumimoji="0" lang="tr-TR" sz="2800" b="0" i="0" u="none" strike="noStrike" kern="1200" cap="none" spc="0" normalizeH="0" baseline="0" noProof="0" dirty="0">
                <a:ln>
                  <a:noFill/>
                </a:ln>
                <a:solidFill>
                  <a:schemeClr val="tx1"/>
                </a:solidFill>
                <a:effectLst/>
                <a:uLnTx/>
                <a:uFillTx/>
                <a:latin typeface="Calibri" panose="020F0502020204030204" pitchFamily="34" charset="0"/>
                <a:ea typeface="+mn-ea"/>
                <a:cs typeface="+mn-cs"/>
              </a:rPr>
              <a:t> </a:t>
            </a:r>
            <a:r>
              <a:rPr kumimoji="0" lang="tr-TR" sz="2800" b="0" i="0" u="none" strike="noStrike" kern="1200" cap="none" spc="0" normalizeH="0" baseline="0" noProof="0" dirty="0">
                <a:ln>
                  <a:noFill/>
                </a:ln>
                <a:effectLst/>
                <a:uLnTx/>
                <a:uFillTx/>
                <a:latin typeface="Calibri" panose="020F0502020204030204" pitchFamily="34" charset="0"/>
                <a:ea typeface="+mn-ea"/>
                <a:cs typeface="+mn-cs"/>
              </a:rPr>
              <a:t>Birimiyle ilgili değerlendirme </a:t>
            </a:r>
            <a:r>
              <a:rPr lang="tr-TR" sz="2800" dirty="0">
                <a:latin typeface="Calibri" panose="020F0502020204030204" pitchFamily="34" charset="0"/>
              </a:rPr>
              <a:t>r</a:t>
            </a:r>
            <a:r>
              <a:rPr kumimoji="0" lang="tr-TR" sz="2800" b="0" i="0" u="none" strike="noStrike" kern="1200" cap="none" spc="0" normalizeH="0" baseline="0" noProof="0" dirty="0" err="1">
                <a:ln>
                  <a:noFill/>
                </a:ln>
                <a:effectLst/>
                <a:uLnTx/>
                <a:uFillTx/>
                <a:latin typeface="Calibri" panose="020F0502020204030204" pitchFamily="34" charset="0"/>
                <a:ea typeface="+mn-ea"/>
                <a:cs typeface="+mn-cs"/>
              </a:rPr>
              <a:t>aporunu</a:t>
            </a:r>
            <a:r>
              <a:rPr kumimoji="0" lang="tr-TR" sz="2800" b="0" i="0" u="none" strike="noStrike" kern="1200" cap="none" spc="0" normalizeH="0" baseline="0" noProof="0" dirty="0">
                <a:ln>
                  <a:noFill/>
                </a:ln>
                <a:effectLst/>
                <a:uLnTx/>
                <a:uFillTx/>
                <a:latin typeface="Calibri" panose="020F0502020204030204" pitchFamily="34" charset="0"/>
                <a:ea typeface="+mn-ea"/>
                <a:cs typeface="+mn-cs"/>
              </a:rPr>
              <a:t> hazırlamalı</a:t>
            </a:r>
          </a:p>
          <a:p>
            <a:pPr marL="0" marR="0" lvl="0" indent="0" algn="l" defTabSz="990295" rtl="0" eaLnBrk="1" fontAlgn="auto" latinLnBrk="0" hangingPunct="1">
              <a:lnSpc>
                <a:spcPct val="100000"/>
              </a:lnSpc>
              <a:spcBef>
                <a:spcPts val="1083"/>
              </a:spcBef>
              <a:spcAft>
                <a:spcPts val="0"/>
              </a:spcAft>
              <a:buClr>
                <a:srgbClr val="0070C0"/>
              </a:buClr>
              <a:buSzTx/>
              <a:buNone/>
              <a:tabLst/>
              <a:defRPr/>
            </a:pPr>
            <a:r>
              <a:rPr kumimoji="0" lang="tr-TR" sz="2800" b="1" i="0" u="none" strike="noStrike" kern="1200" cap="none" spc="0" normalizeH="0" baseline="0" noProof="0" dirty="0">
                <a:ln>
                  <a:noFill/>
                </a:ln>
                <a:solidFill>
                  <a:schemeClr val="tx2"/>
                </a:solidFill>
                <a:effectLst/>
                <a:uLnTx/>
                <a:uFillTx/>
                <a:latin typeface="Calibri" panose="020F0502020204030204" pitchFamily="34" charset="0"/>
                <a:ea typeface="+mn-ea"/>
                <a:cs typeface="+mn-cs"/>
              </a:rPr>
              <a:t>İdari Birimler, Kurullar, Komisyonlar, Koordinatörlükler</a:t>
            </a:r>
          </a:p>
          <a:p>
            <a:pPr marL="742721" marR="0" lvl="1" indent="-247574" algn="l" defTabSz="990295" rtl="0" eaLnBrk="1" fontAlgn="auto" latinLnBrk="0" hangingPunct="1">
              <a:lnSpc>
                <a:spcPct val="100000"/>
              </a:lnSpc>
              <a:spcBef>
                <a:spcPts val="542"/>
              </a:spcBef>
              <a:spcAft>
                <a:spcPts val="0"/>
              </a:spcAft>
              <a:buClr>
                <a:srgbClr val="0070C0"/>
              </a:buClr>
              <a:buSzTx/>
              <a:buFont typeface="Wingdings" panose="05000000000000000000" pitchFamily="2" charset="2"/>
              <a:buChar char="Ø"/>
              <a:tabLst/>
              <a:defRPr/>
            </a:pPr>
            <a:r>
              <a:rPr kumimoji="0" lang="tr-TR" sz="2800" b="0" i="0" u="none" strike="noStrike" kern="1200" cap="none" spc="0" normalizeH="0" baseline="0" noProof="0" dirty="0">
                <a:ln>
                  <a:noFill/>
                </a:ln>
                <a:solidFill>
                  <a:schemeClr val="tx1"/>
                </a:solidFill>
                <a:effectLst/>
                <a:uLnTx/>
                <a:uFillTx/>
                <a:latin typeface="Calibri" panose="020F0502020204030204"/>
                <a:ea typeface="+mn-ea"/>
                <a:cs typeface="+mn-cs"/>
              </a:rPr>
              <a:t> </a:t>
            </a:r>
            <a:r>
              <a:rPr kumimoji="0" lang="tr-TR" sz="2800" b="0" i="0" u="none" strike="noStrike" kern="1200" cap="none" spc="0" normalizeH="0" baseline="0" noProof="0" dirty="0">
                <a:ln>
                  <a:noFill/>
                </a:ln>
                <a:effectLst/>
                <a:uLnTx/>
                <a:uFillTx/>
                <a:latin typeface="Calibri" panose="020F0502020204030204"/>
                <a:ea typeface="+mn-ea"/>
                <a:cs typeface="+mn-cs"/>
              </a:rPr>
              <a:t>Üniversitemiz İç Değerlendirme Raporunda kullanılmak üzere birimlerimizde yürütülmekte olan ilgili iş süreçlerinin eksiksiz aktarılması için, </a:t>
            </a:r>
            <a:r>
              <a:rPr kumimoji="0" lang="tr-TR" sz="2800" b="0" i="0" u="none" strike="noStrike" kern="1200" cap="none" spc="0" normalizeH="0" baseline="0" noProof="0" dirty="0">
                <a:ln>
                  <a:noFill/>
                </a:ln>
                <a:effectLst/>
                <a:uLnTx/>
                <a:uFillTx/>
                <a:latin typeface="Calibri" panose="020F0502020204030204" pitchFamily="34" charset="0"/>
                <a:ea typeface="+mn-ea"/>
                <a:cs typeface="+mn-cs"/>
              </a:rPr>
              <a:t>faaliyet alanlarına göre Kurum raporunun hazırlanmasına destek olmalıdır.</a:t>
            </a:r>
          </a:p>
          <a:p>
            <a:endParaRPr lang="tr-TR" dirty="0"/>
          </a:p>
        </p:txBody>
      </p:sp>
      <p:pic>
        <p:nvPicPr>
          <p:cNvPr id="4" name="Picture 2">
            <a:extLst>
              <a:ext uri="{FF2B5EF4-FFF2-40B4-BE49-F238E27FC236}">
                <a16:creationId xmlns:a16="http://schemas.microsoft.com/office/drawing/2014/main" id="{44F9BBAF-BA08-9B5B-AEA0-3A6B26B80DA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021704" y="25330"/>
            <a:ext cx="1037772" cy="1132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6009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3F16405-9F01-A6D0-4F33-E9CF99D65C73}"/>
              </a:ext>
            </a:extLst>
          </p:cNvPr>
          <p:cNvSpPr>
            <a:spLocks noGrp="1"/>
          </p:cNvSpPr>
          <p:nvPr>
            <p:ph type="title"/>
          </p:nvPr>
        </p:nvSpPr>
        <p:spPr/>
        <p:txBody>
          <a:bodyPr>
            <a:normAutofit/>
          </a:bodyPr>
          <a:lstStyle/>
          <a:p>
            <a:r>
              <a:rPr lang="tr-TR" sz="2800" dirty="0">
                <a:solidFill>
                  <a:srgbClr val="0070C0"/>
                </a:solidFill>
                <a:effectLst/>
                <a:latin typeface="Calibri" panose="020F0502020204030204" pitchFamily="34" charset="0"/>
                <a:ea typeface="Calibri" panose="020F0502020204030204" pitchFamily="34" charset="0"/>
              </a:rPr>
              <a:t>KURUM İÇ DEĞERLENDİRME RAPORU (KİDR) ŞABLONU</a:t>
            </a:r>
            <a:endParaRPr lang="tr-TR" sz="2800" dirty="0">
              <a:solidFill>
                <a:srgbClr val="0070C0"/>
              </a:solidFill>
            </a:endParaRPr>
          </a:p>
        </p:txBody>
      </p:sp>
      <p:sp>
        <p:nvSpPr>
          <p:cNvPr id="3" name="İçerik Yer Tutucusu 2">
            <a:extLst>
              <a:ext uri="{FF2B5EF4-FFF2-40B4-BE49-F238E27FC236}">
                <a16:creationId xmlns:a16="http://schemas.microsoft.com/office/drawing/2014/main" id="{AF429211-69B5-8A2D-5252-0AAF7A3AC8F2}"/>
              </a:ext>
            </a:extLst>
          </p:cNvPr>
          <p:cNvSpPr>
            <a:spLocks noGrp="1"/>
          </p:cNvSpPr>
          <p:nvPr>
            <p:ph idx="1"/>
          </p:nvPr>
        </p:nvSpPr>
        <p:spPr>
          <a:xfrm>
            <a:off x="1097280" y="1737360"/>
            <a:ext cx="10058400" cy="4131734"/>
          </a:xfrm>
        </p:spPr>
        <p:txBody>
          <a:bodyPr/>
          <a:lstStyle/>
          <a:p>
            <a:pPr marR="40005" algn="just"/>
            <a:r>
              <a:rPr lang="tr-TR" sz="2400" b="1" dirty="0">
                <a:solidFill>
                  <a:schemeClr val="tx2"/>
                </a:solidFill>
                <a:effectLst/>
                <a:ea typeface="CamberW04-Regular"/>
                <a:cs typeface="CamberW04-Regular"/>
              </a:rPr>
              <a:t>Özet</a:t>
            </a:r>
          </a:p>
          <a:p>
            <a:pPr marR="40005" algn="just">
              <a:spcBef>
                <a:spcPts val="1200"/>
              </a:spcBef>
              <a:spcAft>
                <a:spcPts val="1200"/>
              </a:spcAft>
            </a:pPr>
            <a:r>
              <a:rPr lang="tr-TR" sz="2000" dirty="0">
                <a:effectLst/>
                <a:ea typeface="CamberW04-Regular"/>
                <a:cs typeface="CamberW04-Regular"/>
              </a:rPr>
              <a:t>Bu bölümde, raporun amacı, kapsamı ve hazırlanma sürecine ilişkin kısa bilgilere yer verilmelidir. Kurumun öz değerlendirme çalışmalarının temel bulguları özetlenmelidir.</a:t>
            </a:r>
            <a:endParaRPr lang="tr-TR" sz="1800" dirty="0">
              <a:effectLst/>
              <a:ea typeface="Calibri" panose="020F0502020204030204" pitchFamily="34" charset="0"/>
            </a:endParaRPr>
          </a:p>
          <a:p>
            <a:pPr marR="40005" algn="just"/>
            <a:r>
              <a:rPr lang="tr-TR" sz="2400" b="1" dirty="0">
                <a:solidFill>
                  <a:schemeClr val="tx2"/>
                </a:solidFill>
                <a:effectLst/>
                <a:ea typeface="CamberW04-Regular"/>
                <a:cs typeface="CamberW04-Regular"/>
              </a:rPr>
              <a:t>Kurum Hakkında Bilgiler</a:t>
            </a:r>
          </a:p>
          <a:p>
            <a:pPr marR="39370" algn="just">
              <a:spcBef>
                <a:spcPts val="1200"/>
              </a:spcBef>
              <a:spcAft>
                <a:spcPts val="1200"/>
              </a:spcAft>
            </a:pPr>
            <a:r>
              <a:rPr lang="tr-TR" sz="2000" dirty="0">
                <a:effectLst/>
                <a:ea typeface="CamberW04-Regular"/>
                <a:cs typeface="CamberW04-Regular"/>
              </a:rPr>
              <a:t>Bu bölümde, kurumun tarihsel gelişimi, misyonu, vizyonu, değerleri, hedefleri, organizasyon yapısı ve iyileştirme alanları hakkında bilgi verilmeli ve aşağıdaki hususları içerecek şekilde düzenlenmelidir. </a:t>
            </a:r>
            <a:endParaRPr lang="tr-TR" sz="1800" dirty="0">
              <a:effectLst/>
              <a:ea typeface="Calibri" panose="020F0502020204030204" pitchFamily="34" charset="0"/>
            </a:endParaRPr>
          </a:p>
          <a:p>
            <a:endParaRPr lang="tr-TR" dirty="0"/>
          </a:p>
        </p:txBody>
      </p:sp>
      <p:pic>
        <p:nvPicPr>
          <p:cNvPr id="4" name="Picture 2">
            <a:extLst>
              <a:ext uri="{FF2B5EF4-FFF2-40B4-BE49-F238E27FC236}">
                <a16:creationId xmlns:a16="http://schemas.microsoft.com/office/drawing/2014/main" id="{AAD59E62-D34B-A25A-15B4-591CAAEE32B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001982" y="94384"/>
            <a:ext cx="1057493" cy="11544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5229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94F94A9-0EA5-9EB3-66D4-8E1647E0820C}"/>
              </a:ext>
            </a:extLst>
          </p:cNvPr>
          <p:cNvSpPr>
            <a:spLocks noGrp="1"/>
          </p:cNvSpPr>
          <p:nvPr>
            <p:ph type="title"/>
          </p:nvPr>
        </p:nvSpPr>
        <p:spPr/>
        <p:txBody>
          <a:bodyPr>
            <a:normAutofit/>
          </a:bodyPr>
          <a:lstStyle/>
          <a:p>
            <a:r>
              <a:rPr lang="tr-TR" sz="3600" b="1" dirty="0">
                <a:solidFill>
                  <a:schemeClr val="accent2"/>
                </a:solidFill>
              </a:rPr>
              <a:t>Kurum İç Değerlendirme Raporu (KİDR) Nedir?</a:t>
            </a:r>
          </a:p>
        </p:txBody>
      </p:sp>
      <p:sp>
        <p:nvSpPr>
          <p:cNvPr id="3" name="İçerik Yer Tutucusu 2">
            <a:extLst>
              <a:ext uri="{FF2B5EF4-FFF2-40B4-BE49-F238E27FC236}">
                <a16:creationId xmlns:a16="http://schemas.microsoft.com/office/drawing/2014/main" id="{0F8AA3B8-7F43-84BB-2C63-2CD99555509D}"/>
              </a:ext>
            </a:extLst>
          </p:cNvPr>
          <p:cNvSpPr>
            <a:spLocks noGrp="1"/>
          </p:cNvSpPr>
          <p:nvPr>
            <p:ph idx="1"/>
          </p:nvPr>
        </p:nvSpPr>
        <p:spPr>
          <a:xfrm>
            <a:off x="1209040" y="1845734"/>
            <a:ext cx="8757920" cy="4023360"/>
          </a:xfrm>
        </p:spPr>
        <p:txBody>
          <a:bodyPr/>
          <a:lstStyle/>
          <a:p>
            <a:r>
              <a:rPr lang="tr-TR" sz="2400" dirty="0"/>
              <a:t>Yükseköğretim Kalite Kurulu (YÖKAK) tarafından oluşturulan ölçütlere göre </a:t>
            </a:r>
            <a:r>
              <a:rPr kumimoji="0" lang="tr-TR" sz="24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Yükseköğretim Kurumlarının, </a:t>
            </a:r>
            <a:r>
              <a:rPr lang="tr-TR" sz="2400" dirty="0"/>
              <a:t>kendilerini </a:t>
            </a:r>
            <a:r>
              <a:rPr lang="tr-TR" sz="2400" b="1" dirty="0">
                <a:solidFill>
                  <a:schemeClr val="tx2"/>
                </a:solidFill>
              </a:rPr>
              <a:t>Liderlik, Yönetişim ve Kalite</a:t>
            </a:r>
            <a:r>
              <a:rPr lang="tr-TR" sz="2400" dirty="0">
                <a:solidFill>
                  <a:schemeClr val="tx2"/>
                </a:solidFill>
              </a:rPr>
              <a:t>, </a:t>
            </a:r>
            <a:r>
              <a:rPr lang="tr-TR" sz="2400" b="1" dirty="0">
                <a:solidFill>
                  <a:schemeClr val="tx2"/>
                </a:solidFill>
              </a:rPr>
              <a:t>Eğitim ve Öğretim, Araştırma ve Geliştirme, Toplumsal Katkı </a:t>
            </a:r>
            <a:r>
              <a:rPr lang="tr-TR" sz="2400" dirty="0"/>
              <a:t>olmak üzere toplam </a:t>
            </a:r>
            <a:r>
              <a:rPr lang="tr-TR" sz="2400" b="1" dirty="0"/>
              <a:t>4 alanda </a:t>
            </a:r>
            <a:r>
              <a:rPr lang="tr-TR" sz="2400" dirty="0"/>
              <a:t>her yıl değerlendirerek oluşturup yayınladıkları bir rapordur.</a:t>
            </a:r>
          </a:p>
          <a:p>
            <a:endParaRPr lang="tr-TR" dirty="0"/>
          </a:p>
          <a:p>
            <a:endParaRPr lang="tr-TR" dirty="0"/>
          </a:p>
        </p:txBody>
      </p:sp>
      <p:pic>
        <p:nvPicPr>
          <p:cNvPr id="4" name="Picture 2">
            <a:extLst>
              <a:ext uri="{FF2B5EF4-FFF2-40B4-BE49-F238E27FC236}">
                <a16:creationId xmlns:a16="http://schemas.microsoft.com/office/drawing/2014/main" id="{9A733EC5-65F6-06A2-4284-4C3C262F053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047732" y="94384"/>
            <a:ext cx="1011744" cy="1104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53139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3F16405-9F01-A6D0-4F33-E9CF99D65C73}"/>
              </a:ext>
            </a:extLst>
          </p:cNvPr>
          <p:cNvSpPr>
            <a:spLocks noGrp="1"/>
          </p:cNvSpPr>
          <p:nvPr>
            <p:ph type="title"/>
          </p:nvPr>
        </p:nvSpPr>
        <p:spPr/>
        <p:txBody>
          <a:bodyPr/>
          <a:lstStyle/>
          <a:p>
            <a:r>
              <a:rPr lang="tr-TR" sz="2800" dirty="0">
                <a:solidFill>
                  <a:srgbClr val="0070C0"/>
                </a:solidFill>
                <a:effectLst/>
                <a:latin typeface="Calibri" panose="020F0502020204030204" pitchFamily="34" charset="0"/>
                <a:ea typeface="Calibri" panose="020F0502020204030204" pitchFamily="34" charset="0"/>
              </a:rPr>
              <a:t>KURUM İÇ DEĞERLENDİRME RAPORU (KİDR) ŞABLONU</a:t>
            </a:r>
            <a:endParaRPr lang="tr-TR" dirty="0"/>
          </a:p>
        </p:txBody>
      </p:sp>
      <p:sp>
        <p:nvSpPr>
          <p:cNvPr id="3" name="İçerik Yer Tutucusu 2">
            <a:extLst>
              <a:ext uri="{FF2B5EF4-FFF2-40B4-BE49-F238E27FC236}">
                <a16:creationId xmlns:a16="http://schemas.microsoft.com/office/drawing/2014/main" id="{AF429211-69B5-8A2D-5252-0AAF7A3AC8F2}"/>
              </a:ext>
            </a:extLst>
          </p:cNvPr>
          <p:cNvSpPr>
            <a:spLocks noGrp="1"/>
          </p:cNvSpPr>
          <p:nvPr>
            <p:ph idx="1"/>
          </p:nvPr>
        </p:nvSpPr>
        <p:spPr>
          <a:xfrm>
            <a:off x="1097280" y="1737360"/>
            <a:ext cx="10058400" cy="4131734"/>
          </a:xfrm>
        </p:spPr>
        <p:txBody>
          <a:bodyPr>
            <a:normAutofit/>
          </a:bodyPr>
          <a:lstStyle/>
          <a:p>
            <a:pPr marL="91440" marR="40005" lvl="0" indent="-91440" algn="just" defTabSz="914400" rtl="0" eaLnBrk="1" fontAlgn="auto" latinLnBrk="0" hangingPunct="1">
              <a:lnSpc>
                <a:spcPct val="90000"/>
              </a:lnSpc>
              <a:spcBef>
                <a:spcPts val="1200"/>
              </a:spcBef>
              <a:spcAft>
                <a:spcPts val="200"/>
              </a:spcAft>
              <a:buClr>
                <a:srgbClr val="1CADE4"/>
              </a:buClr>
              <a:buSzPct val="100000"/>
              <a:buFont typeface="Calibri" panose="020F0502020204030204" pitchFamily="34" charset="0"/>
              <a:buChar char=" "/>
              <a:tabLst/>
              <a:defRPr/>
            </a:pPr>
            <a:r>
              <a:rPr kumimoji="0" lang="tr-TR" sz="2600" b="1" i="0" u="none" strike="noStrike" kern="1200" cap="none" spc="0" normalizeH="0" baseline="0" noProof="0" dirty="0">
                <a:ln>
                  <a:noFill/>
                </a:ln>
                <a:solidFill>
                  <a:schemeClr val="tx2"/>
                </a:solidFill>
                <a:effectLst/>
                <a:uLnTx/>
                <a:uFillTx/>
                <a:ea typeface="CamberW04-Regular"/>
                <a:cs typeface="CamberW04-Regular"/>
              </a:rPr>
              <a:t>Kurum Hakkında Bilgiler</a:t>
            </a:r>
          </a:p>
          <a:p>
            <a:pPr indent="457200"/>
            <a:r>
              <a:rPr lang="tr-TR" sz="2000" b="1" dirty="0">
                <a:effectLst/>
                <a:ea typeface="Calibri" panose="020F0502020204030204" pitchFamily="34" charset="0"/>
              </a:rPr>
              <a:t>1. İletişim Bilgileri</a:t>
            </a:r>
            <a:endParaRPr lang="tr-TR" sz="1800" dirty="0">
              <a:effectLst/>
              <a:ea typeface="Calibri" panose="020F0502020204030204" pitchFamily="34" charset="0"/>
            </a:endParaRPr>
          </a:p>
          <a:p>
            <a:pPr marR="40005" algn="just">
              <a:spcBef>
                <a:spcPts val="600"/>
              </a:spcBef>
              <a:spcAft>
                <a:spcPts val="0"/>
              </a:spcAft>
            </a:pPr>
            <a:r>
              <a:rPr lang="tr-TR" sz="2000" dirty="0">
                <a:effectLst/>
                <a:ea typeface="CamberW04-Regular"/>
                <a:cs typeface="CamberW04-Regular"/>
              </a:rPr>
              <a:t>Değerlendirme takımının KİDR değerlendirme ve/veya ziyaret sürecinde iletişim kuracağı Yükseköğretim Kurumu Kalite Komisyon Başkanının (Rektör ya da ilgili Rektör Yardımcısı) iletişim bilgileri (isim, adres, telefon, e-posta vb.) verilmelidir.</a:t>
            </a:r>
            <a:endParaRPr lang="tr-TR" sz="1800" dirty="0">
              <a:effectLst/>
              <a:ea typeface="Calibri" panose="020F0502020204030204" pitchFamily="34" charset="0"/>
            </a:endParaRPr>
          </a:p>
          <a:p>
            <a:pPr indent="457200"/>
            <a:r>
              <a:rPr lang="tr-TR" sz="2000" b="1" dirty="0">
                <a:effectLst/>
                <a:ea typeface="Calibri" panose="020F0502020204030204" pitchFamily="34" charset="0"/>
              </a:rPr>
              <a:t>2. Tarihsel Gelişimi </a:t>
            </a:r>
            <a:endParaRPr lang="tr-TR" sz="1800" dirty="0">
              <a:effectLst/>
              <a:ea typeface="Calibri" panose="020F0502020204030204" pitchFamily="34" charset="0"/>
            </a:endParaRPr>
          </a:p>
          <a:p>
            <a:pPr marR="40005" algn="just">
              <a:spcBef>
                <a:spcPts val="600"/>
              </a:spcBef>
              <a:spcAft>
                <a:spcPts val="0"/>
              </a:spcAft>
            </a:pPr>
            <a:r>
              <a:rPr lang="tr-TR" sz="2000" dirty="0">
                <a:effectLst/>
                <a:ea typeface="CamberW04-Regular"/>
                <a:cs typeface="CamberW04-Regular"/>
              </a:rPr>
              <a:t>Kurumun kısa tarihçesi ve mevcut durumu (toplam öğrenci sayısı, akademik ve idari çalışan sayıları, altyapı durumu vb. özet bilgiler) hakkında kısa bir bilgi verilmelidir. </a:t>
            </a:r>
            <a:endParaRPr lang="tr-TR" sz="1800" dirty="0">
              <a:effectLst/>
              <a:ea typeface="Calibri" panose="020F0502020204030204" pitchFamily="34" charset="0"/>
            </a:endParaRPr>
          </a:p>
          <a:p>
            <a:pPr indent="457200"/>
            <a:r>
              <a:rPr lang="tr-TR" sz="2000" b="1" dirty="0">
                <a:effectLst/>
                <a:ea typeface="Calibri" panose="020F0502020204030204" pitchFamily="34" charset="0"/>
              </a:rPr>
              <a:t>3. Misyonu, Vizyonu, Değerleri ve Hedefleri </a:t>
            </a:r>
            <a:endParaRPr lang="tr-TR" sz="1800" dirty="0">
              <a:effectLst/>
              <a:ea typeface="Calibri" panose="020F0502020204030204" pitchFamily="34" charset="0"/>
            </a:endParaRPr>
          </a:p>
          <a:p>
            <a:r>
              <a:rPr lang="tr-TR" sz="2000" dirty="0">
                <a:effectLst/>
                <a:ea typeface="CamberW04-Regular"/>
                <a:cs typeface="CamberW04-Regular"/>
              </a:rPr>
              <a:t>“Kurum ne yapmaya çalışıyor?” sorusuna yanıt verebilmek üzere kurumun misyonu, vizyonu, değerleri ve hedefleri bu kısımda özet olarak sunulmalıdır. </a:t>
            </a:r>
            <a:endParaRPr lang="tr-TR" dirty="0"/>
          </a:p>
        </p:txBody>
      </p:sp>
      <p:pic>
        <p:nvPicPr>
          <p:cNvPr id="4" name="Picture 2">
            <a:extLst>
              <a:ext uri="{FF2B5EF4-FFF2-40B4-BE49-F238E27FC236}">
                <a16:creationId xmlns:a16="http://schemas.microsoft.com/office/drawing/2014/main" id="{AAD59E62-D34B-A25A-15B4-591CAAEE32B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058822" y="94384"/>
            <a:ext cx="1000654" cy="10923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91035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3F16405-9F01-A6D0-4F33-E9CF99D65C73}"/>
              </a:ext>
            </a:extLst>
          </p:cNvPr>
          <p:cNvSpPr>
            <a:spLocks noGrp="1"/>
          </p:cNvSpPr>
          <p:nvPr>
            <p:ph type="title"/>
          </p:nvPr>
        </p:nvSpPr>
        <p:spPr/>
        <p:txBody>
          <a:bodyPr>
            <a:normAutofit/>
          </a:bodyPr>
          <a:lstStyle/>
          <a:p>
            <a:r>
              <a:rPr lang="tr-TR" sz="3600" b="1" dirty="0">
                <a:solidFill>
                  <a:srgbClr val="0070C0"/>
                </a:solidFill>
              </a:rPr>
              <a:t>KİDR Yazımında Dikkat Edilecek Noktalar</a:t>
            </a:r>
          </a:p>
        </p:txBody>
      </p:sp>
      <p:sp>
        <p:nvSpPr>
          <p:cNvPr id="3" name="İçerik Yer Tutucusu 2">
            <a:extLst>
              <a:ext uri="{FF2B5EF4-FFF2-40B4-BE49-F238E27FC236}">
                <a16:creationId xmlns:a16="http://schemas.microsoft.com/office/drawing/2014/main" id="{AF429211-69B5-8A2D-5252-0AAF7A3AC8F2}"/>
              </a:ext>
            </a:extLst>
          </p:cNvPr>
          <p:cNvSpPr>
            <a:spLocks noGrp="1"/>
          </p:cNvSpPr>
          <p:nvPr>
            <p:ph idx="1"/>
          </p:nvPr>
        </p:nvSpPr>
        <p:spPr>
          <a:xfrm>
            <a:off x="1097280" y="1737360"/>
            <a:ext cx="10058400" cy="4498070"/>
          </a:xfrm>
        </p:spPr>
        <p:txBody>
          <a:bodyPr>
            <a:normAutofit fontScale="92500" lnSpcReduction="10000"/>
          </a:bodyPr>
          <a:lstStyle/>
          <a:p>
            <a:r>
              <a:rPr lang="tr-TR" sz="2200" dirty="0">
                <a:effectLst/>
                <a:ea typeface="Times New Roman" panose="02020603050405020304" pitchFamily="18" charset="0"/>
                <a:cs typeface="Times New Roman" panose="02020603050405020304" pitchFamily="18" charset="0"/>
              </a:rPr>
              <a:t>KİDR yazımında gerekli bilginin aktarılması sayfa çokluğu ile değil, açık ve anlaşılır kanıtlar ile öz bir şekilde ifade edilmesi beklenmektedir. Bu nedenle, KİDR metni en fazla </a:t>
            </a:r>
            <a:r>
              <a:rPr lang="tr-TR" sz="2200" b="1" u="sng" dirty="0">
                <a:solidFill>
                  <a:schemeClr val="tx2"/>
                </a:solidFill>
                <a:effectLst/>
                <a:ea typeface="Times New Roman" panose="02020603050405020304" pitchFamily="18" charset="0"/>
                <a:cs typeface="Times New Roman" panose="02020603050405020304" pitchFamily="18" charset="0"/>
              </a:rPr>
              <a:t>80 sayfa</a:t>
            </a:r>
            <a:r>
              <a:rPr lang="tr-TR" sz="2200" dirty="0">
                <a:solidFill>
                  <a:schemeClr val="tx2"/>
                </a:solidFill>
                <a:effectLst/>
                <a:ea typeface="Times New Roman" panose="02020603050405020304" pitchFamily="18" charset="0"/>
                <a:cs typeface="Times New Roman" panose="02020603050405020304" pitchFamily="18" charset="0"/>
              </a:rPr>
              <a:t> </a:t>
            </a:r>
            <a:r>
              <a:rPr lang="tr-TR" sz="2200" dirty="0">
                <a:effectLst/>
                <a:ea typeface="Times New Roman" panose="02020603050405020304" pitchFamily="18" charset="0"/>
                <a:cs typeface="Times New Roman" panose="02020603050405020304" pitchFamily="18" charset="0"/>
              </a:rPr>
              <a:t>olacak şekilde planlanmalıdır.</a:t>
            </a:r>
          </a:p>
          <a:p>
            <a:pPr lvl="0" algn="just">
              <a:spcAft>
                <a:spcPts val="1200"/>
              </a:spcAft>
              <a:buFont typeface="Wingdings" panose="05000000000000000000" pitchFamily="2" charset="2"/>
              <a:buChar char="Ø"/>
            </a:pPr>
            <a:r>
              <a:rPr lang="tr-TR" sz="2200" u="none" strike="noStrike" dirty="0">
                <a:effectLst/>
                <a:ea typeface="Times New Roman" panose="02020603050405020304" pitchFamily="18" charset="0"/>
                <a:cs typeface="Times New Roman" panose="02020603050405020304" pitchFamily="18" charset="0"/>
              </a:rPr>
              <a:t> KİDR yazımında kullanılan metin dili  kısa ve öz olmalıdır. Kurulan cümlelerde  akademik ve nesnel bir anlatım dili kullanılmalıdır. </a:t>
            </a:r>
            <a:endParaRPr lang="tr-TR" sz="2200" u="none" strike="noStrike" dirty="0">
              <a:effectLst/>
              <a:ea typeface="Calibri" panose="020F0502020204030204" pitchFamily="34" charset="0"/>
            </a:endParaRPr>
          </a:p>
          <a:p>
            <a:pPr lvl="0" algn="just">
              <a:spcAft>
                <a:spcPts val="1200"/>
              </a:spcAft>
              <a:buFont typeface="Wingdings" panose="05000000000000000000" pitchFamily="2" charset="2"/>
              <a:buChar char="Ø"/>
            </a:pPr>
            <a:r>
              <a:rPr lang="tr-TR" sz="2200" u="none" strike="noStrike" dirty="0">
                <a:effectLst/>
                <a:ea typeface="Times New Roman" panose="02020603050405020304" pitchFamily="18" charset="0"/>
                <a:cs typeface="Times New Roman" panose="02020603050405020304" pitchFamily="18" charset="0"/>
              </a:rPr>
              <a:t> Verilerin/açıklamaların/kanıtların, ölçüt/alt ölçüt ile uygunluğu kontrol edilerek sade bir anlatım benimsenmelidir.</a:t>
            </a:r>
            <a:endParaRPr lang="tr-TR" sz="2200" u="none" strike="noStrike" dirty="0">
              <a:effectLst/>
              <a:ea typeface="Calibri" panose="020F0502020204030204" pitchFamily="34" charset="0"/>
            </a:endParaRPr>
          </a:p>
          <a:p>
            <a:pPr lvl="0" algn="just">
              <a:spcAft>
                <a:spcPts val="1200"/>
              </a:spcAft>
              <a:buFont typeface="Wingdings" panose="05000000000000000000" pitchFamily="2" charset="2"/>
              <a:buChar char="Ø"/>
            </a:pPr>
            <a:r>
              <a:rPr lang="tr-TR" sz="2200" u="none" strike="noStrike" dirty="0">
                <a:effectLst/>
                <a:ea typeface="Times New Roman" panose="02020603050405020304" pitchFamily="18" charset="0"/>
                <a:cs typeface="Times New Roman" panose="02020603050405020304" pitchFamily="18" charset="0"/>
              </a:rPr>
              <a:t> KİDR yazım metninde yer alan bilgilerin içerik olarak kurumu yansıtması ve kanıtlanabilirliğine dikkat edilmesi gerekmektedir. </a:t>
            </a:r>
          </a:p>
          <a:p>
            <a:pPr marL="91440" marR="0" lvl="0" indent="-91440" algn="just" defTabSz="914400" rtl="0" eaLnBrk="1" fontAlgn="auto" latinLnBrk="0" hangingPunct="1">
              <a:lnSpc>
                <a:spcPct val="90000"/>
              </a:lnSpc>
              <a:spcBef>
                <a:spcPts val="1200"/>
              </a:spcBef>
              <a:spcAft>
                <a:spcPts val="1200"/>
              </a:spcAft>
              <a:buClr>
                <a:srgbClr val="1CADE4"/>
              </a:buClr>
              <a:buSzPct val="100000"/>
              <a:buFont typeface="Wingdings" panose="05000000000000000000" pitchFamily="2" charset="2"/>
              <a:buChar char="Ø"/>
              <a:tabLst/>
              <a:defRPr/>
            </a:pPr>
            <a:r>
              <a:rPr lang="tr-TR" sz="2200" dirty="0">
                <a:ea typeface="Calibri" panose="020F0502020204030204" pitchFamily="34" charset="0"/>
                <a:cs typeface="Times New Roman" panose="02020603050405020304" pitchFamily="18" charset="0"/>
              </a:rPr>
              <a:t> </a:t>
            </a:r>
            <a:r>
              <a:rPr kumimoji="0" lang="tr-TR" sz="2200" b="0" i="0" u="none" strike="noStrike" kern="1200" cap="none" spc="0" normalizeH="0" baseline="0" noProof="0" dirty="0">
                <a:ln>
                  <a:noFill/>
                </a:ln>
                <a:effectLst/>
                <a:uLnTx/>
                <a:uFillTx/>
                <a:ea typeface="Times New Roman" panose="02020603050405020304" pitchFamily="18" charset="0"/>
                <a:cs typeface="Times New Roman" panose="02020603050405020304" pitchFamily="18" charset="0"/>
              </a:rPr>
              <a:t>Okuyucuların bilgilere hızlıca ulaşmasına yardımcı olması amacıyla ölçüt/alt ölçüt açıklamalarında, gerekirse raporun ilgili bölümlerine vurgu yapılmalı veya belirli sayfa numaralarına yönlendirme yapılmalıdır.</a:t>
            </a:r>
            <a:endParaRPr kumimoji="0" lang="tr-TR" sz="2200" b="0" i="0" u="none" strike="noStrike" kern="1200" cap="none" spc="0" normalizeH="0" baseline="0" noProof="0" dirty="0">
              <a:ln>
                <a:noFill/>
              </a:ln>
              <a:effectLst/>
              <a:uLnTx/>
              <a:uFillTx/>
              <a:ea typeface="Calibri" panose="020F0502020204030204" pitchFamily="34" charset="0"/>
              <a:cs typeface="+mn-cs"/>
            </a:endParaRPr>
          </a:p>
          <a:p>
            <a:pPr marL="0" lvl="0" indent="0" algn="just">
              <a:spcAft>
                <a:spcPts val="1200"/>
              </a:spcAft>
              <a:buNone/>
            </a:pPr>
            <a:endParaRPr lang="tr-TR" sz="1800" u="none" strike="noStrike" dirty="0">
              <a:effectLst/>
              <a:latin typeface="Calibri" panose="020F0502020204030204" pitchFamily="34" charset="0"/>
              <a:ea typeface="Calibri" panose="020F0502020204030204" pitchFamily="34" charset="0"/>
            </a:endParaRPr>
          </a:p>
          <a:p>
            <a:endParaRPr lang="tr-TR" dirty="0"/>
          </a:p>
        </p:txBody>
      </p:sp>
      <p:pic>
        <p:nvPicPr>
          <p:cNvPr id="4" name="Picture 2">
            <a:extLst>
              <a:ext uri="{FF2B5EF4-FFF2-40B4-BE49-F238E27FC236}">
                <a16:creationId xmlns:a16="http://schemas.microsoft.com/office/drawing/2014/main" id="{AAD59E62-D34B-A25A-15B4-591CAAEE32B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094720" y="94384"/>
            <a:ext cx="964755" cy="105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41962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3F16405-9F01-A6D0-4F33-E9CF99D65C73}"/>
              </a:ext>
            </a:extLst>
          </p:cNvPr>
          <p:cNvSpPr>
            <a:spLocks noGrp="1"/>
          </p:cNvSpPr>
          <p:nvPr>
            <p:ph type="title"/>
          </p:nvPr>
        </p:nvSpPr>
        <p:spPr/>
        <p:txBody>
          <a:bodyPr/>
          <a:lstStyle/>
          <a:p>
            <a:r>
              <a:rPr kumimoji="0" lang="tr-TR" sz="3600" b="1" i="0" u="none" strike="noStrike" kern="1200" cap="none" spc="-50" normalizeH="0" baseline="0" noProof="0" dirty="0">
                <a:ln>
                  <a:noFill/>
                </a:ln>
                <a:solidFill>
                  <a:srgbClr val="0070C0"/>
                </a:solidFill>
                <a:effectLst/>
                <a:uLnTx/>
                <a:uFillTx/>
                <a:latin typeface="Calibri Light" panose="020F0302020204030204"/>
                <a:ea typeface="+mj-ea"/>
                <a:cs typeface="+mj-cs"/>
              </a:rPr>
              <a:t>KİDR Yazımında Dikkat Edilecek Noktalar</a:t>
            </a:r>
            <a:endParaRPr lang="tr-TR" dirty="0"/>
          </a:p>
        </p:txBody>
      </p:sp>
      <p:sp>
        <p:nvSpPr>
          <p:cNvPr id="3" name="İçerik Yer Tutucusu 2">
            <a:extLst>
              <a:ext uri="{FF2B5EF4-FFF2-40B4-BE49-F238E27FC236}">
                <a16:creationId xmlns:a16="http://schemas.microsoft.com/office/drawing/2014/main" id="{AF429211-69B5-8A2D-5252-0AAF7A3AC8F2}"/>
              </a:ext>
            </a:extLst>
          </p:cNvPr>
          <p:cNvSpPr>
            <a:spLocks noGrp="1"/>
          </p:cNvSpPr>
          <p:nvPr>
            <p:ph idx="1"/>
          </p:nvPr>
        </p:nvSpPr>
        <p:spPr>
          <a:xfrm>
            <a:off x="1097280" y="1737360"/>
            <a:ext cx="10058400" cy="4131734"/>
          </a:xfrm>
        </p:spPr>
        <p:txBody>
          <a:bodyPr>
            <a:normAutofit/>
          </a:bodyPr>
          <a:lstStyle/>
          <a:p>
            <a:pPr lvl="0" algn="just">
              <a:spcAft>
                <a:spcPts val="1200"/>
              </a:spcAft>
              <a:buFont typeface="Wingdings" panose="05000000000000000000" pitchFamily="2" charset="2"/>
              <a:buChar char="Ø"/>
            </a:pPr>
            <a:r>
              <a:rPr lang="tr-TR" sz="2000" u="none" strike="noStrike" dirty="0">
                <a:effectLst/>
                <a:latin typeface="CamberW04-Regular"/>
                <a:ea typeface="Times New Roman" panose="02020603050405020304" pitchFamily="18" charset="0"/>
                <a:cs typeface="Times New Roman" panose="02020603050405020304" pitchFamily="18" charset="0"/>
              </a:rPr>
              <a:t>Belirli zorunlu kısımlar dışında, önceki yılın </a:t>
            </a:r>
            <a:r>
              <a:rPr lang="tr-TR" sz="2000" u="none" strike="noStrike" dirty="0" err="1">
                <a:effectLst/>
                <a:latin typeface="CamberW04-Regular"/>
                <a:ea typeface="Times New Roman" panose="02020603050405020304" pitchFamily="18" charset="0"/>
                <a:cs typeface="Times New Roman" panose="02020603050405020304" pitchFamily="18" charset="0"/>
              </a:rPr>
              <a:t>KİDR’i</a:t>
            </a:r>
            <a:r>
              <a:rPr lang="tr-TR" sz="2000" u="none" strike="noStrike" dirty="0">
                <a:effectLst/>
                <a:latin typeface="CamberW04-Regular"/>
                <a:ea typeface="Times New Roman" panose="02020603050405020304" pitchFamily="18" charset="0"/>
                <a:cs typeface="Times New Roman" panose="02020603050405020304" pitchFamily="18" charset="0"/>
              </a:rPr>
              <a:t> tekrar edilmemelidir. Gerekirse önceki yıl </a:t>
            </a:r>
            <a:r>
              <a:rPr lang="tr-TR" sz="2000" u="none" strike="noStrike" dirty="0" err="1">
                <a:effectLst/>
                <a:latin typeface="CamberW04-Regular"/>
                <a:ea typeface="Times New Roman" panose="02020603050405020304" pitchFamily="18" charset="0"/>
                <a:cs typeface="Times New Roman" panose="02020603050405020304" pitchFamily="18" charset="0"/>
              </a:rPr>
              <a:t>KİDR’lerine</a:t>
            </a:r>
            <a:r>
              <a:rPr lang="tr-TR" sz="2000" u="none" strike="noStrike" dirty="0">
                <a:effectLst/>
                <a:latin typeface="CamberW04-Regular"/>
                <a:ea typeface="Times New Roman" panose="02020603050405020304" pitchFamily="18" charset="0"/>
                <a:cs typeface="Times New Roman" panose="02020603050405020304" pitchFamily="18" charset="0"/>
              </a:rPr>
              <a:t> atıfta bulunulmalıdır.</a:t>
            </a:r>
            <a:endParaRPr lang="tr-TR" sz="1800" u="none" strike="noStrike" dirty="0">
              <a:effectLst/>
              <a:latin typeface="Calibri" panose="020F0502020204030204" pitchFamily="34" charset="0"/>
              <a:ea typeface="Calibri" panose="020F0502020204030204" pitchFamily="34" charset="0"/>
            </a:endParaRPr>
          </a:p>
          <a:p>
            <a:pPr lvl="0" algn="just">
              <a:spcAft>
                <a:spcPts val="1200"/>
              </a:spcAft>
              <a:buFont typeface="Wingdings" panose="05000000000000000000" pitchFamily="2" charset="2"/>
              <a:buChar char="Ø"/>
            </a:pPr>
            <a:r>
              <a:rPr lang="tr-TR" sz="2000" u="none" strike="noStrike" dirty="0">
                <a:effectLst/>
                <a:latin typeface="CamberW04-Regular"/>
                <a:ea typeface="Times New Roman" panose="02020603050405020304" pitchFamily="18" charset="0"/>
                <a:cs typeface="Times New Roman" panose="02020603050405020304" pitchFamily="18" charset="0"/>
              </a:rPr>
              <a:t> Kanıtlar içinde yer alan metinler, KİDR metninde birebir tekrarlanmamalıdır.</a:t>
            </a:r>
            <a:endParaRPr lang="tr-TR" sz="1800" u="none" strike="noStrike" dirty="0">
              <a:effectLst/>
              <a:latin typeface="Calibri" panose="020F0502020204030204" pitchFamily="34" charset="0"/>
              <a:ea typeface="Calibri" panose="020F0502020204030204" pitchFamily="34" charset="0"/>
            </a:endParaRPr>
          </a:p>
          <a:p>
            <a:pPr lvl="0" algn="just">
              <a:spcAft>
                <a:spcPts val="1200"/>
              </a:spcAft>
              <a:buFont typeface="Wingdings" panose="05000000000000000000" pitchFamily="2" charset="2"/>
              <a:buChar char="Ø"/>
            </a:pPr>
            <a:r>
              <a:rPr lang="tr-TR" sz="2000" u="none" strike="noStrike" dirty="0">
                <a:effectLst/>
                <a:latin typeface="CamberW04-Regular"/>
                <a:ea typeface="Times New Roman" panose="02020603050405020304" pitchFamily="18" charset="0"/>
                <a:cs typeface="Times New Roman" panose="02020603050405020304" pitchFamily="18" charset="0"/>
              </a:rPr>
              <a:t> </a:t>
            </a:r>
            <a:r>
              <a:rPr lang="tr-TR" sz="2000" u="none" strike="noStrike" dirty="0" err="1">
                <a:effectLst/>
                <a:latin typeface="CamberW04-Regular"/>
                <a:ea typeface="Times New Roman" panose="02020603050405020304" pitchFamily="18" charset="0"/>
                <a:cs typeface="Times New Roman" panose="02020603050405020304" pitchFamily="18" charset="0"/>
              </a:rPr>
              <a:t>KİDR’de</a:t>
            </a:r>
            <a:r>
              <a:rPr lang="tr-TR" sz="2000" u="none" strike="noStrike" dirty="0">
                <a:effectLst/>
                <a:latin typeface="CamberW04-Regular"/>
                <a:ea typeface="Times New Roman" panose="02020603050405020304" pitchFamily="18" charset="0"/>
                <a:cs typeface="Times New Roman" panose="02020603050405020304" pitchFamily="18" charset="0"/>
              </a:rPr>
              <a:t> kullanılan kanıtlar, ilgili alt ölçütü desteklemeli ve örtüşmelidir.</a:t>
            </a:r>
            <a:endParaRPr lang="tr-TR" sz="1800" u="none" strike="noStrike" dirty="0">
              <a:effectLst/>
              <a:latin typeface="Calibri" panose="020F0502020204030204" pitchFamily="34" charset="0"/>
              <a:ea typeface="Calibri" panose="020F0502020204030204" pitchFamily="34" charset="0"/>
            </a:endParaRPr>
          </a:p>
          <a:p>
            <a:pPr lvl="0" algn="just">
              <a:spcAft>
                <a:spcPts val="1200"/>
              </a:spcAft>
              <a:buFont typeface="Wingdings" panose="05000000000000000000" pitchFamily="2" charset="2"/>
              <a:buChar char="Ø"/>
            </a:pPr>
            <a:r>
              <a:rPr lang="tr-TR" sz="2000" u="none" strike="noStrike" dirty="0">
                <a:effectLst/>
                <a:latin typeface="CamberW04-Regular"/>
                <a:ea typeface="Times New Roman" panose="02020603050405020304" pitchFamily="18" charset="0"/>
                <a:cs typeface="Times New Roman" panose="02020603050405020304" pitchFamily="18" charset="0"/>
              </a:rPr>
              <a:t> KİDR metnine eklenen ya da kanıt olarak kullanılan web sayfası linklerine her dönemde erişim sağlanmalıdır.</a:t>
            </a:r>
          </a:p>
          <a:p>
            <a:pPr lvl="0" algn="just">
              <a:buFont typeface="Wingdings" panose="05000000000000000000" pitchFamily="2" charset="2"/>
              <a:buChar char="Ø"/>
            </a:pPr>
            <a:r>
              <a:rPr lang="tr-TR" sz="1800" u="none" strike="noStrike" dirty="0">
                <a:effectLst/>
                <a:latin typeface="CamberW04-Regular"/>
                <a:ea typeface="Times New Roman" panose="02020603050405020304" pitchFamily="18" charset="0"/>
                <a:cs typeface="Times New Roman" panose="02020603050405020304" pitchFamily="18" charset="0"/>
              </a:rPr>
              <a:t> Kurum, önceki yıllarda YÖKAK değerlendirmesinden geçmiş ise, değerlendirme raporları baz alınarak gerçekleştirilen ya da planlanan iyileştirmeler </a:t>
            </a:r>
            <a:r>
              <a:rPr lang="tr-TR" sz="1800" u="none" strike="noStrike" dirty="0" err="1">
                <a:effectLst/>
                <a:latin typeface="CamberW04-Regular"/>
                <a:ea typeface="Times New Roman" panose="02020603050405020304" pitchFamily="18" charset="0"/>
                <a:cs typeface="Times New Roman" panose="02020603050405020304" pitchFamily="18" charset="0"/>
              </a:rPr>
              <a:t>KİDR’de</a:t>
            </a:r>
            <a:r>
              <a:rPr lang="tr-TR" sz="1800" u="none" strike="noStrike" dirty="0">
                <a:effectLst/>
                <a:latin typeface="CamberW04-Regular"/>
                <a:ea typeface="Times New Roman" panose="02020603050405020304" pitchFamily="18" charset="0"/>
                <a:cs typeface="Times New Roman" panose="02020603050405020304" pitchFamily="18" charset="0"/>
              </a:rPr>
              <a:t> yer almalıdır.</a:t>
            </a:r>
            <a:endParaRPr lang="tr-TR" sz="1600" u="none" strike="noStrike" dirty="0">
              <a:effectLst/>
              <a:latin typeface="Calibri" panose="020F0502020204030204" pitchFamily="34" charset="0"/>
              <a:ea typeface="Calibri" panose="020F0502020204030204" pitchFamily="34" charset="0"/>
            </a:endParaRPr>
          </a:p>
          <a:p>
            <a:pPr lvl="0" algn="just">
              <a:spcAft>
                <a:spcPts val="1200"/>
              </a:spcAft>
              <a:buFont typeface="Wingdings" panose="05000000000000000000" pitchFamily="2" charset="2"/>
              <a:buChar char="Ø"/>
            </a:pPr>
            <a:endParaRPr lang="tr-TR" sz="1800" u="none" strike="noStrike" dirty="0">
              <a:effectLst/>
              <a:latin typeface="Calibri" panose="020F0502020204030204" pitchFamily="34" charset="0"/>
              <a:ea typeface="Calibri" panose="020F0502020204030204" pitchFamily="34" charset="0"/>
            </a:endParaRPr>
          </a:p>
          <a:p>
            <a:endParaRPr lang="tr-TR" dirty="0"/>
          </a:p>
        </p:txBody>
      </p:sp>
      <p:pic>
        <p:nvPicPr>
          <p:cNvPr id="4" name="Picture 2">
            <a:extLst>
              <a:ext uri="{FF2B5EF4-FFF2-40B4-BE49-F238E27FC236}">
                <a16:creationId xmlns:a16="http://schemas.microsoft.com/office/drawing/2014/main" id="{AAD59E62-D34B-A25A-15B4-591CAAEE32B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094720" y="94384"/>
            <a:ext cx="964755" cy="105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39319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3F16405-9F01-A6D0-4F33-E9CF99D65C73}"/>
              </a:ext>
            </a:extLst>
          </p:cNvPr>
          <p:cNvSpPr>
            <a:spLocks noGrp="1"/>
          </p:cNvSpPr>
          <p:nvPr>
            <p:ph type="title"/>
          </p:nvPr>
        </p:nvSpPr>
        <p:spPr/>
        <p:txBody>
          <a:bodyPr>
            <a:normAutofit/>
          </a:bodyPr>
          <a:lstStyle/>
          <a:p>
            <a:pPr marR="40005"/>
            <a:r>
              <a:rPr lang="tr-TR" sz="3200" dirty="0">
                <a:solidFill>
                  <a:srgbClr val="0070C0"/>
                </a:solidFill>
                <a:effectLst/>
                <a:latin typeface="+mn-lt"/>
                <a:ea typeface="CamberW04-Regular"/>
                <a:cs typeface="CamberW04-Regular"/>
              </a:rPr>
              <a:t>KİDR Yazım Biçimi</a:t>
            </a:r>
            <a:endParaRPr lang="tr-TR" sz="3200" dirty="0">
              <a:solidFill>
                <a:srgbClr val="0070C0"/>
              </a:solidFill>
              <a:latin typeface="+mn-lt"/>
            </a:endParaRPr>
          </a:p>
        </p:txBody>
      </p:sp>
      <p:pic>
        <p:nvPicPr>
          <p:cNvPr id="4" name="Picture 2">
            <a:extLst>
              <a:ext uri="{FF2B5EF4-FFF2-40B4-BE49-F238E27FC236}">
                <a16:creationId xmlns:a16="http://schemas.microsoft.com/office/drawing/2014/main" id="{AAD59E62-D34B-A25A-15B4-591CAAEE32B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094720" y="94384"/>
            <a:ext cx="964755" cy="1053200"/>
          </a:xfrm>
          <a:prstGeom prst="rect">
            <a:avLst/>
          </a:prstGeom>
          <a:noFill/>
          <a:extLst>
            <a:ext uri="{909E8E84-426E-40DD-AFC4-6F175D3DCCD1}">
              <a14:hiddenFill xmlns:a14="http://schemas.microsoft.com/office/drawing/2010/main">
                <a:solidFill>
                  <a:srgbClr val="FFFFFF"/>
                </a:solidFill>
              </a14:hiddenFill>
            </a:ext>
          </a:extLst>
        </p:spPr>
      </p:pic>
      <p:pic>
        <p:nvPicPr>
          <p:cNvPr id="8" name="İçerik Yer Tutucusu 7">
            <a:extLst>
              <a:ext uri="{FF2B5EF4-FFF2-40B4-BE49-F238E27FC236}">
                <a16:creationId xmlns:a16="http://schemas.microsoft.com/office/drawing/2014/main" id="{F3C00C31-E43A-D347-6A4E-99ED1403F2CE}"/>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b="53488"/>
          <a:stretch/>
        </p:blipFill>
        <p:spPr bwMode="auto">
          <a:xfrm>
            <a:off x="1215958" y="1838527"/>
            <a:ext cx="9939722" cy="448445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434983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7257265-5123-2D35-1554-56888235EC64}"/>
              </a:ext>
            </a:extLst>
          </p:cNvPr>
          <p:cNvSpPr>
            <a:spLocks noGrp="1"/>
          </p:cNvSpPr>
          <p:nvPr>
            <p:ph type="title"/>
          </p:nvPr>
        </p:nvSpPr>
        <p:spPr/>
        <p:txBody>
          <a:bodyPr>
            <a:normAutofit/>
          </a:bodyPr>
          <a:lstStyle/>
          <a:p>
            <a:r>
              <a:rPr lang="tr-TR" sz="3200" dirty="0">
                <a:solidFill>
                  <a:srgbClr val="0070C0"/>
                </a:solidFill>
                <a:latin typeface="CamberW04-Regular"/>
                <a:ea typeface="Times New Roman" panose="02020603050405020304" pitchFamily="18" charset="0"/>
                <a:cs typeface="Times New Roman" panose="02020603050405020304" pitchFamily="18" charset="0"/>
              </a:rPr>
              <a:t>KİDR </a:t>
            </a:r>
            <a:r>
              <a:rPr lang="tr-TR" sz="3200" dirty="0">
                <a:solidFill>
                  <a:srgbClr val="0070C0"/>
                </a:solidFill>
                <a:effectLst/>
                <a:latin typeface="CamberW04-Regular"/>
                <a:ea typeface="Times New Roman" panose="02020603050405020304" pitchFamily="18" charset="0"/>
                <a:cs typeface="Times New Roman" panose="02020603050405020304" pitchFamily="18" charset="0"/>
              </a:rPr>
              <a:t>Kanıt Başlıklarının Yazımı</a:t>
            </a:r>
            <a:endParaRPr lang="tr-TR" sz="3200" dirty="0">
              <a:solidFill>
                <a:srgbClr val="0070C0"/>
              </a:solidFill>
            </a:endParaRPr>
          </a:p>
        </p:txBody>
      </p:sp>
      <p:sp>
        <p:nvSpPr>
          <p:cNvPr id="3" name="İçerik Yer Tutucusu 2">
            <a:extLst>
              <a:ext uri="{FF2B5EF4-FFF2-40B4-BE49-F238E27FC236}">
                <a16:creationId xmlns:a16="http://schemas.microsoft.com/office/drawing/2014/main" id="{65412BB9-8F9A-6F37-6E57-166C20B61057}"/>
              </a:ext>
            </a:extLst>
          </p:cNvPr>
          <p:cNvSpPr>
            <a:spLocks noGrp="1"/>
          </p:cNvSpPr>
          <p:nvPr>
            <p:ph idx="1"/>
          </p:nvPr>
        </p:nvSpPr>
        <p:spPr/>
        <p:txBody>
          <a:bodyPr/>
          <a:lstStyle/>
          <a:p>
            <a:pPr marL="342900" lvl="0" indent="-342900" algn="just">
              <a:buFont typeface="+mj-lt"/>
              <a:buAutoNum type="arabicPeriod"/>
            </a:pPr>
            <a:r>
              <a:rPr lang="tr-TR" sz="2000" u="none" strike="noStrike" dirty="0">
                <a:effectLst/>
                <a:latin typeface="CamberW04-Regular"/>
                <a:ea typeface="Times New Roman" panose="02020603050405020304" pitchFamily="18" charset="0"/>
                <a:cs typeface="Times New Roman" panose="02020603050405020304" pitchFamily="18" charset="0"/>
              </a:rPr>
              <a:t>Kanıt başlıkları için en fazla 65 karakter kullanınız.</a:t>
            </a:r>
            <a:endParaRPr lang="tr-TR" sz="2000" u="none" strike="noStrike" dirty="0">
              <a:effectLst/>
              <a:latin typeface="Calibri" panose="020F0502020204030204" pitchFamily="34" charset="0"/>
              <a:ea typeface="Calibri" panose="020F0502020204030204" pitchFamily="34" charset="0"/>
            </a:endParaRPr>
          </a:p>
          <a:p>
            <a:pPr marL="342900" lvl="0" indent="-342900" algn="just">
              <a:buFont typeface="+mj-lt"/>
              <a:buAutoNum type="arabicPeriod"/>
            </a:pPr>
            <a:r>
              <a:rPr lang="tr-TR" sz="2000" u="none" strike="noStrike" dirty="0">
                <a:effectLst/>
                <a:latin typeface="CamberW04-Regular"/>
                <a:ea typeface="Times New Roman" panose="02020603050405020304" pitchFamily="18" charset="0"/>
                <a:cs typeface="Times New Roman" panose="02020603050405020304" pitchFamily="18" charset="0"/>
              </a:rPr>
              <a:t>Kanıt dosya adı yazımında boşluk </a:t>
            </a:r>
            <a:r>
              <a:rPr lang="tr-TR" sz="2000" u="sng" strike="noStrike" dirty="0">
                <a:effectLst/>
                <a:latin typeface="CamberW04-Regular"/>
                <a:ea typeface="Times New Roman" panose="02020603050405020304" pitchFamily="18" charset="0"/>
                <a:cs typeface="Times New Roman" panose="02020603050405020304" pitchFamily="18" charset="0"/>
              </a:rPr>
              <a:t>kullanmayınız</a:t>
            </a:r>
            <a:r>
              <a:rPr lang="tr-TR" sz="2000" u="none" strike="noStrike" dirty="0">
                <a:effectLst/>
                <a:latin typeface="CamberW04-Regular"/>
                <a:ea typeface="Times New Roman" panose="02020603050405020304" pitchFamily="18" charset="0"/>
                <a:cs typeface="Times New Roman" panose="02020603050405020304" pitchFamily="18" charset="0"/>
              </a:rPr>
              <a:t>. Bunun yerine alt çizgi kullanınız.</a:t>
            </a:r>
            <a:endParaRPr lang="tr-TR" sz="2000" u="none" strike="noStrike" dirty="0">
              <a:effectLst/>
              <a:latin typeface="Calibri" panose="020F0502020204030204" pitchFamily="34" charset="0"/>
              <a:ea typeface="Calibri" panose="020F0502020204030204" pitchFamily="34" charset="0"/>
            </a:endParaRPr>
          </a:p>
          <a:p>
            <a:pPr marL="342900" lvl="0" indent="-342900" algn="just">
              <a:buFont typeface="+mj-lt"/>
              <a:buAutoNum type="arabicPeriod"/>
            </a:pPr>
            <a:r>
              <a:rPr lang="tr-TR" sz="2000" u="none" strike="noStrike" dirty="0">
                <a:effectLst/>
                <a:latin typeface="CamberW04-Regular"/>
                <a:ea typeface="Times New Roman" panose="02020603050405020304" pitchFamily="18" charset="0"/>
                <a:cs typeface="Times New Roman" panose="02020603050405020304" pitchFamily="18" charset="0"/>
              </a:rPr>
              <a:t>Kanıt adı yazımında, en başa kanıtın ait olduğu olgunluk düzeyini yazınız. </a:t>
            </a:r>
            <a:endParaRPr lang="tr-TR" sz="2000" u="none" strike="noStrike" dirty="0">
              <a:effectLst/>
              <a:latin typeface="Calibri" panose="020F0502020204030204" pitchFamily="34" charset="0"/>
              <a:ea typeface="Calibri" panose="020F0502020204030204" pitchFamily="34" charset="0"/>
            </a:endParaRPr>
          </a:p>
          <a:p>
            <a:r>
              <a:rPr lang="tr-TR" dirty="0"/>
              <a:t>Örnek:</a:t>
            </a:r>
          </a:p>
          <a:p>
            <a:endParaRPr lang="tr-TR" dirty="0"/>
          </a:p>
          <a:p>
            <a:endParaRPr lang="tr-TR" dirty="0"/>
          </a:p>
          <a:p>
            <a:pPr marL="0" lvl="0" indent="0" algn="just">
              <a:buNone/>
              <a:tabLst>
                <a:tab pos="295910" algn="l"/>
              </a:tabLst>
            </a:pPr>
            <a:r>
              <a:rPr lang="tr-TR" dirty="0">
                <a:solidFill>
                  <a:schemeClr val="accent3"/>
                </a:solidFill>
                <a:latin typeface="CamberW04-Regular"/>
                <a:ea typeface="Times New Roman" panose="02020603050405020304" pitchFamily="18" charset="0"/>
                <a:cs typeface="Times New Roman" panose="02020603050405020304" pitchFamily="18" charset="0"/>
              </a:rPr>
              <a:t>4.  </a:t>
            </a:r>
            <a:r>
              <a:rPr lang="tr-TR" sz="2000" u="none" strike="noStrike" dirty="0">
                <a:effectLst/>
                <a:latin typeface="CamberW04-Regular"/>
                <a:ea typeface="Times New Roman" panose="02020603050405020304" pitchFamily="18" charset="0"/>
                <a:cs typeface="Times New Roman" panose="02020603050405020304" pitchFamily="18" charset="0"/>
              </a:rPr>
              <a:t>Kanıt adı yazımında, olgunluk düzeyinden sonra ilgili alt ölçütün referans numarasını ve kanıt sayısını yazınız.</a:t>
            </a:r>
            <a:endParaRPr lang="tr-TR" sz="2000" u="none" strike="noStrike" dirty="0">
              <a:effectLst/>
              <a:latin typeface="Calibri" panose="020F0502020204030204" pitchFamily="34" charset="0"/>
              <a:ea typeface="Calibri" panose="020F0502020204030204" pitchFamily="34" charset="0"/>
            </a:endParaRPr>
          </a:p>
          <a:p>
            <a:endParaRPr lang="tr-TR" dirty="0"/>
          </a:p>
        </p:txBody>
      </p:sp>
      <p:pic>
        <p:nvPicPr>
          <p:cNvPr id="9" name="Resim 8">
            <a:extLst>
              <a:ext uri="{FF2B5EF4-FFF2-40B4-BE49-F238E27FC236}">
                <a16:creationId xmlns:a16="http://schemas.microsoft.com/office/drawing/2014/main" id="{7CD7159D-C98B-8540-FFEF-889BD1FDED4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841" t="38668" r="26237" b="38184"/>
          <a:stretch/>
        </p:blipFill>
        <p:spPr bwMode="auto">
          <a:xfrm>
            <a:off x="2558374" y="3088928"/>
            <a:ext cx="3144306" cy="1430205"/>
          </a:xfrm>
          <a:prstGeom prst="rect">
            <a:avLst/>
          </a:prstGeom>
          <a:ln>
            <a:noFill/>
          </a:ln>
          <a:extLst>
            <a:ext uri="{53640926-AAD7-44D8-BBD7-CCE9431645EC}">
              <a14:shadowObscured xmlns:a14="http://schemas.microsoft.com/office/drawing/2010/main"/>
            </a:ext>
          </a:extLst>
        </p:spPr>
      </p:pic>
      <p:pic>
        <p:nvPicPr>
          <p:cNvPr id="10" name="Resim 9">
            <a:extLst>
              <a:ext uri="{FF2B5EF4-FFF2-40B4-BE49-F238E27FC236}">
                <a16:creationId xmlns:a16="http://schemas.microsoft.com/office/drawing/2014/main" id="{59BFB080-DFE8-C737-2052-BD6F355B5B0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3800" t="73062" r="15434" b="9648"/>
          <a:stretch/>
        </p:blipFill>
        <p:spPr bwMode="auto">
          <a:xfrm>
            <a:off x="3013251" y="5077838"/>
            <a:ext cx="2938834" cy="1182456"/>
          </a:xfrm>
          <a:prstGeom prst="rect">
            <a:avLst/>
          </a:prstGeom>
          <a:ln>
            <a:noFill/>
          </a:ln>
          <a:extLst>
            <a:ext uri="{53640926-AAD7-44D8-BBD7-CCE9431645EC}">
              <a14:shadowObscured xmlns:a14="http://schemas.microsoft.com/office/drawing/2010/main"/>
            </a:ext>
          </a:extLst>
        </p:spPr>
      </p:pic>
      <p:pic>
        <p:nvPicPr>
          <p:cNvPr id="4" name="Picture 2">
            <a:extLst>
              <a:ext uri="{FF2B5EF4-FFF2-40B4-BE49-F238E27FC236}">
                <a16:creationId xmlns:a16="http://schemas.microsoft.com/office/drawing/2014/main" id="{FE0A40E6-08B7-B73B-8789-E9A0A404E572}"/>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1094720" y="94384"/>
            <a:ext cx="964755" cy="105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06256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B0C91D-7ABF-DB7F-0C70-F16441480625}"/>
              </a:ext>
            </a:extLst>
          </p:cNvPr>
          <p:cNvSpPr>
            <a:spLocks noGrp="1"/>
          </p:cNvSpPr>
          <p:nvPr>
            <p:ph type="title"/>
          </p:nvPr>
        </p:nvSpPr>
        <p:spPr/>
        <p:txBody>
          <a:bodyPr>
            <a:normAutofit/>
          </a:bodyPr>
          <a:lstStyle/>
          <a:p>
            <a:r>
              <a:rPr kumimoji="0" lang="tr-TR" sz="3600" b="1" i="0" u="none" strike="noStrike" kern="1200" cap="none" spc="-50" normalizeH="0" baseline="0" noProof="0" dirty="0">
                <a:ln>
                  <a:noFill/>
                </a:ln>
                <a:solidFill>
                  <a:srgbClr val="0070C0"/>
                </a:solidFill>
                <a:effectLst/>
                <a:uLnTx/>
                <a:uFillTx/>
                <a:latin typeface="Calibri Light" panose="020F0302020204030204"/>
                <a:ea typeface="+mj-ea"/>
                <a:cs typeface="+mj-cs"/>
              </a:rPr>
              <a:t>KİDR - Ölçütler</a:t>
            </a:r>
            <a:endParaRPr lang="tr-TR" sz="3600" dirty="0"/>
          </a:p>
        </p:txBody>
      </p:sp>
      <p:sp>
        <p:nvSpPr>
          <p:cNvPr id="3" name="İçerik Yer Tutucusu 2">
            <a:extLst>
              <a:ext uri="{FF2B5EF4-FFF2-40B4-BE49-F238E27FC236}">
                <a16:creationId xmlns:a16="http://schemas.microsoft.com/office/drawing/2014/main" id="{48C9B5D9-3881-F842-707C-3456836FD099}"/>
              </a:ext>
            </a:extLst>
          </p:cNvPr>
          <p:cNvSpPr>
            <a:spLocks noGrp="1"/>
          </p:cNvSpPr>
          <p:nvPr>
            <p:ph idx="1"/>
          </p:nvPr>
        </p:nvSpPr>
        <p:spPr/>
        <p:txBody>
          <a:bodyPr/>
          <a:lstStyle/>
          <a:p>
            <a:r>
              <a:rPr lang="tr-TR" dirty="0"/>
              <a:t>KİDR’ler, </a:t>
            </a:r>
            <a:r>
              <a:rPr lang="tr-TR" b="1" dirty="0">
                <a:solidFill>
                  <a:srgbClr val="002060"/>
                </a:solidFill>
              </a:rPr>
              <a:t>yazım kılavuzu </a:t>
            </a:r>
            <a:r>
              <a:rPr lang="tr-TR" dirty="0"/>
              <a:t>dikkate alınarak </a:t>
            </a:r>
            <a:r>
              <a:rPr lang="tr-TR" b="1" dirty="0">
                <a:solidFill>
                  <a:schemeClr val="tx2"/>
                </a:solidFill>
              </a:rPr>
              <a:t>YÖKAK Dereceli </a:t>
            </a:r>
            <a:r>
              <a:rPr lang="tr-TR" b="1" dirty="0">
                <a:solidFill>
                  <a:srgbClr val="002060"/>
                </a:solidFill>
              </a:rPr>
              <a:t>Değerlendirme Anahtarı çerçevesinde </a:t>
            </a:r>
            <a:r>
              <a:rPr lang="tr-TR" dirty="0"/>
              <a:t>hazırlanmalıdır.</a:t>
            </a:r>
          </a:p>
          <a:p>
            <a:endParaRPr lang="tr-TR" dirty="0"/>
          </a:p>
          <a:p>
            <a:r>
              <a:rPr kumimoji="0" lang="tr-TR" sz="2000" b="1" u="none" strike="noStrike" kern="1200" cap="none" spc="0" normalizeH="0" baseline="0" noProof="0" dirty="0">
                <a:ln>
                  <a:noFill/>
                </a:ln>
                <a:solidFill>
                  <a:srgbClr val="7030A0"/>
                </a:solidFill>
                <a:effectLst/>
                <a:uLnTx/>
                <a:uFillTx/>
                <a:latin typeface="Calibri"/>
                <a:ea typeface="+mn-ea"/>
                <a:cs typeface="+mn-cs"/>
              </a:rPr>
              <a:t>Daha önce de belirtildiği gibi KİDR; </a:t>
            </a:r>
          </a:p>
          <a:p>
            <a:pPr marL="91440" marR="0" lvl="0" indent="-91440" algn="l" defTabSz="914400" rtl="0" eaLnBrk="1" fontAlgn="auto" latinLnBrk="0" hangingPunct="1">
              <a:lnSpc>
                <a:spcPct val="90000"/>
              </a:lnSpc>
              <a:spcBef>
                <a:spcPts val="1200"/>
              </a:spcBef>
              <a:spcAft>
                <a:spcPts val="200"/>
              </a:spcAft>
              <a:buClr>
                <a:srgbClr val="1CADE4"/>
              </a:buClr>
              <a:buSzPct val="100000"/>
              <a:buFont typeface="Calibri" panose="020F0502020204030204" pitchFamily="34" charset="0"/>
              <a:buChar char=" "/>
              <a:tabLst/>
              <a:defRPr/>
            </a:pPr>
            <a:r>
              <a:rPr kumimoji="0" lang="tr-TR" sz="2000" b="1" u="none" strike="noStrike" kern="1200" cap="none" spc="0" normalizeH="0" baseline="0" noProof="0" dirty="0">
                <a:ln>
                  <a:noFill/>
                </a:ln>
                <a:solidFill>
                  <a:schemeClr val="tx1"/>
                </a:solidFill>
                <a:effectLst/>
                <a:uLnTx/>
                <a:uFillTx/>
                <a:latin typeface="Calibri"/>
                <a:ea typeface="+mn-ea"/>
                <a:cs typeface="+mn-cs"/>
              </a:rPr>
              <a:t>Liderlik, Yönetişim ve Kalite</a:t>
            </a:r>
            <a:r>
              <a:rPr kumimoji="0" lang="tr-TR" sz="2000" b="1" u="none" strike="noStrike" kern="1200" cap="none" spc="0" normalizeH="0" baseline="0" noProof="0" dirty="0">
                <a:ln>
                  <a:noFill/>
                </a:ln>
                <a:solidFill>
                  <a:schemeClr val="tx2"/>
                </a:solidFill>
                <a:effectLst/>
                <a:uLnTx/>
                <a:uFillTx/>
                <a:latin typeface="Calibri"/>
                <a:ea typeface="+mn-ea"/>
                <a:cs typeface="+mn-cs"/>
              </a:rPr>
              <a:t>, Eğitim ve Öğretim, </a:t>
            </a:r>
            <a:r>
              <a:rPr kumimoji="0" lang="tr-TR" sz="2000" b="1" u="none" strike="noStrike" kern="1200" cap="none" spc="0" normalizeH="0" baseline="0" noProof="0" dirty="0">
                <a:ln>
                  <a:noFill/>
                </a:ln>
                <a:solidFill>
                  <a:schemeClr val="tx1"/>
                </a:solidFill>
                <a:effectLst/>
                <a:uLnTx/>
                <a:uFillTx/>
                <a:latin typeface="Calibri"/>
                <a:ea typeface="+mn-ea"/>
                <a:cs typeface="+mn-cs"/>
              </a:rPr>
              <a:t>Araştırma ve Geliştirme </a:t>
            </a:r>
            <a:r>
              <a:rPr kumimoji="0" lang="tr-TR" sz="2000" u="none" strike="noStrike" kern="1200" cap="none" spc="0" normalizeH="0" baseline="0" noProof="0" dirty="0">
                <a:ln>
                  <a:noFill/>
                </a:ln>
                <a:solidFill>
                  <a:schemeClr val="tx1"/>
                </a:solidFill>
                <a:effectLst/>
                <a:uLnTx/>
                <a:uFillTx/>
                <a:latin typeface="Calibri"/>
                <a:ea typeface="+mn-ea"/>
                <a:cs typeface="+mn-cs"/>
              </a:rPr>
              <a:t>ve</a:t>
            </a:r>
            <a:r>
              <a:rPr kumimoji="0" lang="tr-TR" sz="2000" b="1" u="none" strike="noStrike" kern="1200" cap="none" spc="0" normalizeH="0" baseline="0" noProof="0" dirty="0">
                <a:ln>
                  <a:noFill/>
                </a:ln>
                <a:solidFill>
                  <a:schemeClr val="tx2"/>
                </a:solidFill>
                <a:effectLst/>
                <a:uLnTx/>
                <a:uFillTx/>
                <a:latin typeface="Calibri"/>
                <a:ea typeface="+mn-ea"/>
                <a:cs typeface="+mn-cs"/>
              </a:rPr>
              <a:t> </a:t>
            </a:r>
            <a:r>
              <a:rPr kumimoji="0" lang="tr-TR" sz="2000" b="1" i="0" u="none" strike="noStrike" kern="1200" cap="none" spc="0" normalizeH="0" baseline="0" noProof="0" dirty="0">
                <a:ln>
                  <a:noFill/>
                </a:ln>
                <a:solidFill>
                  <a:srgbClr val="344068"/>
                </a:solidFill>
                <a:effectLst/>
                <a:uLnTx/>
                <a:uFillTx/>
                <a:latin typeface="Calibri" panose="020F0502020204030204"/>
                <a:ea typeface="+mn-ea"/>
                <a:cs typeface="+mn-cs"/>
              </a:rPr>
              <a:t>Toplumsal Katkı</a:t>
            </a:r>
            <a:endParaRPr kumimoji="0" lang="tr-TR" sz="2000" b="0" i="0" u="none" strike="noStrike" kern="1200" cap="none" spc="0" normalizeH="0" baseline="0" noProof="0" dirty="0">
              <a:ln>
                <a:noFill/>
              </a:ln>
              <a:solidFill>
                <a:srgbClr val="344068"/>
              </a:solidFill>
              <a:effectLst/>
              <a:uLnTx/>
              <a:uFillTx/>
              <a:latin typeface="Calibri" panose="020F0502020204030204"/>
              <a:ea typeface="+mn-ea"/>
              <a:cs typeface="+mn-cs"/>
            </a:endParaRPr>
          </a:p>
          <a:p>
            <a:r>
              <a:rPr kumimoji="0" lang="tr-TR" sz="2000" u="none" strike="noStrike" kern="1200" cap="none" spc="0" normalizeH="0" baseline="0" noProof="0" dirty="0">
                <a:ln>
                  <a:noFill/>
                </a:ln>
                <a:solidFill>
                  <a:schemeClr val="tx1"/>
                </a:solidFill>
                <a:effectLst/>
                <a:uLnTx/>
                <a:uFillTx/>
                <a:latin typeface="Calibri"/>
                <a:ea typeface="+mn-ea"/>
                <a:cs typeface="+mn-cs"/>
              </a:rPr>
              <a:t>ana </a:t>
            </a:r>
            <a:r>
              <a:rPr kumimoji="0" lang="tr-TR" sz="2000" b="0" u="none" strike="noStrike" kern="1200" cap="none" spc="0" normalizeH="0" baseline="0" noProof="0" dirty="0">
                <a:ln>
                  <a:noFill/>
                </a:ln>
                <a:solidFill>
                  <a:schemeClr val="tx1"/>
                </a:solidFill>
                <a:effectLst/>
                <a:uLnTx/>
                <a:uFillTx/>
                <a:latin typeface="Calibri"/>
                <a:ea typeface="+mn-ea"/>
                <a:cs typeface="+mn-cs"/>
              </a:rPr>
              <a:t>başlıkları altında toplam </a:t>
            </a:r>
            <a:r>
              <a:rPr kumimoji="0" lang="tr-TR" sz="2000" b="1" u="sng" strike="noStrike" kern="1200" cap="none" spc="0" normalizeH="0" baseline="0" noProof="0" dirty="0">
                <a:ln>
                  <a:noFill/>
                </a:ln>
                <a:solidFill>
                  <a:srgbClr val="002060"/>
                </a:solidFill>
                <a:effectLst/>
                <a:uLnTx/>
                <a:uFillTx/>
                <a:latin typeface="Calibri"/>
                <a:ea typeface="+mn-ea"/>
                <a:cs typeface="+mn-cs"/>
              </a:rPr>
              <a:t>14 ölçüt </a:t>
            </a:r>
            <a:r>
              <a:rPr kumimoji="0" lang="tr-TR" sz="2000" b="1" u="none" strike="noStrike" kern="1200" cap="none" spc="0" normalizeH="0" baseline="0" noProof="0" dirty="0">
                <a:ln>
                  <a:noFill/>
                </a:ln>
                <a:solidFill>
                  <a:schemeClr val="tx1"/>
                </a:solidFill>
                <a:effectLst/>
                <a:uLnTx/>
                <a:uFillTx/>
                <a:latin typeface="Calibri"/>
                <a:ea typeface="+mn-ea"/>
                <a:cs typeface="+mn-cs"/>
              </a:rPr>
              <a:t>ve</a:t>
            </a:r>
            <a:r>
              <a:rPr kumimoji="0" lang="tr-TR" sz="2000" b="1" u="none" strike="noStrike" kern="1200" cap="none" spc="0" normalizeH="0" baseline="0" noProof="0" dirty="0">
                <a:ln>
                  <a:noFill/>
                </a:ln>
                <a:solidFill>
                  <a:srgbClr val="002060"/>
                </a:solidFill>
                <a:effectLst/>
                <a:uLnTx/>
                <a:uFillTx/>
                <a:latin typeface="Calibri"/>
                <a:ea typeface="+mn-ea"/>
                <a:cs typeface="+mn-cs"/>
              </a:rPr>
              <a:t> </a:t>
            </a:r>
            <a:r>
              <a:rPr kumimoji="0" lang="tr-TR" sz="2000" b="1" u="sng" strike="noStrike" kern="1200" cap="none" spc="0" normalizeH="0" baseline="0" noProof="0" dirty="0">
                <a:ln>
                  <a:noFill/>
                </a:ln>
                <a:solidFill>
                  <a:srgbClr val="002060"/>
                </a:solidFill>
                <a:effectLst/>
                <a:uLnTx/>
                <a:uFillTx/>
                <a:latin typeface="Calibri"/>
                <a:ea typeface="+mn-ea"/>
                <a:cs typeface="+mn-cs"/>
              </a:rPr>
              <a:t>46 alt </a:t>
            </a:r>
            <a:r>
              <a:rPr kumimoji="0" lang="tr-TR" sz="2000" strike="noStrike" kern="1200" cap="none" spc="0" normalizeH="0" baseline="0" noProof="0" dirty="0">
                <a:ln>
                  <a:noFill/>
                </a:ln>
                <a:solidFill>
                  <a:schemeClr val="tx1"/>
                </a:solidFill>
                <a:effectLst/>
                <a:uLnTx/>
                <a:uFillTx/>
                <a:latin typeface="Calibri"/>
                <a:ea typeface="+mn-ea"/>
                <a:cs typeface="+mn-cs"/>
              </a:rPr>
              <a:t>ölçüt</a:t>
            </a:r>
            <a:r>
              <a:rPr lang="tr-TR" dirty="0">
                <a:solidFill>
                  <a:schemeClr val="tx1"/>
                </a:solidFill>
                <a:latin typeface="Calibri"/>
              </a:rPr>
              <a:t>ten oluşmaktadır. </a:t>
            </a:r>
            <a:endParaRPr lang="tr-TR" dirty="0"/>
          </a:p>
        </p:txBody>
      </p:sp>
      <p:pic>
        <p:nvPicPr>
          <p:cNvPr id="4" name="Picture 2">
            <a:extLst>
              <a:ext uri="{FF2B5EF4-FFF2-40B4-BE49-F238E27FC236}">
                <a16:creationId xmlns:a16="http://schemas.microsoft.com/office/drawing/2014/main" id="{3F34A77E-4311-3F63-81CF-06A9523B668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094720" y="94384"/>
            <a:ext cx="964755" cy="105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2803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958DEA9-B563-F11E-19B4-9DDB61C2EE68}"/>
              </a:ext>
            </a:extLst>
          </p:cNvPr>
          <p:cNvSpPr>
            <a:spLocks noGrp="1"/>
          </p:cNvSpPr>
          <p:nvPr>
            <p:ph type="title"/>
          </p:nvPr>
        </p:nvSpPr>
        <p:spPr>
          <a:xfrm>
            <a:off x="515566" y="286604"/>
            <a:ext cx="11092234" cy="794914"/>
          </a:xfrm>
        </p:spPr>
        <p:txBody>
          <a:bodyPr/>
          <a:lstStyle/>
          <a:p>
            <a:r>
              <a:rPr kumimoji="0" lang="tr-TR" sz="3200" b="1" i="0" u="none" strike="noStrike" kern="1200" cap="none" spc="-50" normalizeH="0" baseline="0" noProof="0" dirty="0">
                <a:ln>
                  <a:noFill/>
                </a:ln>
                <a:solidFill>
                  <a:srgbClr val="0070C0"/>
                </a:solidFill>
                <a:effectLst/>
                <a:uLnTx/>
                <a:uFillTx/>
                <a:latin typeface="Calibri" panose="020F0502020204030204"/>
                <a:ea typeface="+mj-ea"/>
                <a:cs typeface="+mj-cs"/>
              </a:rPr>
              <a:t>A. LİDERLİK, YÖNETİŞİM VE KALİTE</a:t>
            </a:r>
            <a:endParaRPr lang="tr-TR" b="1" dirty="0"/>
          </a:p>
        </p:txBody>
      </p:sp>
      <p:sp>
        <p:nvSpPr>
          <p:cNvPr id="3" name="İçerik Yer Tutucusu 2">
            <a:extLst>
              <a:ext uri="{FF2B5EF4-FFF2-40B4-BE49-F238E27FC236}">
                <a16:creationId xmlns:a16="http://schemas.microsoft.com/office/drawing/2014/main" id="{E002AFA2-7A01-FF97-1455-AED36049FF2C}"/>
              </a:ext>
            </a:extLst>
          </p:cNvPr>
          <p:cNvSpPr>
            <a:spLocks noGrp="1"/>
          </p:cNvSpPr>
          <p:nvPr>
            <p:ph idx="1"/>
          </p:nvPr>
        </p:nvSpPr>
        <p:spPr/>
        <p:txBody>
          <a:bodyPr/>
          <a:lstStyle/>
          <a:p>
            <a:endParaRPr lang="tr-TR" dirty="0"/>
          </a:p>
        </p:txBody>
      </p:sp>
      <p:graphicFrame>
        <p:nvGraphicFramePr>
          <p:cNvPr id="4" name="7 Tablo">
            <a:extLst>
              <a:ext uri="{FF2B5EF4-FFF2-40B4-BE49-F238E27FC236}">
                <a16:creationId xmlns:a16="http://schemas.microsoft.com/office/drawing/2014/main" id="{BAF46572-6213-6DFD-E19C-047558DE0816}"/>
              </a:ext>
            </a:extLst>
          </p:cNvPr>
          <p:cNvGraphicFramePr>
            <a:graphicFrameLocks noGrp="1"/>
          </p:cNvGraphicFramePr>
          <p:nvPr>
            <p:extLst>
              <p:ext uri="{D42A27DB-BD31-4B8C-83A1-F6EECF244321}">
                <p14:modId xmlns:p14="http://schemas.microsoft.com/office/powerpoint/2010/main" val="2717884753"/>
              </p:ext>
            </p:extLst>
          </p:nvPr>
        </p:nvGraphicFramePr>
        <p:xfrm>
          <a:off x="592668" y="1096471"/>
          <a:ext cx="11092234" cy="5321791"/>
        </p:xfrm>
        <a:graphic>
          <a:graphicData uri="http://schemas.openxmlformats.org/drawingml/2006/table">
            <a:tbl>
              <a:tblPr>
                <a:tableStyleId>{08FB837D-C827-4EFA-A057-4D05807E0F7C}</a:tableStyleId>
              </a:tblPr>
              <a:tblGrid>
                <a:gridCol w="5749766">
                  <a:extLst>
                    <a:ext uri="{9D8B030D-6E8A-4147-A177-3AD203B41FA5}">
                      <a16:colId xmlns:a16="http://schemas.microsoft.com/office/drawing/2014/main" val="20000"/>
                    </a:ext>
                  </a:extLst>
                </a:gridCol>
                <a:gridCol w="5342468">
                  <a:extLst>
                    <a:ext uri="{9D8B030D-6E8A-4147-A177-3AD203B41FA5}">
                      <a16:colId xmlns:a16="http://schemas.microsoft.com/office/drawing/2014/main" val="20001"/>
                    </a:ext>
                  </a:extLst>
                </a:gridCol>
              </a:tblGrid>
              <a:tr h="32722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indent="450215" algn="just">
                        <a:lnSpc>
                          <a:spcPct val="115000"/>
                        </a:lnSpc>
                        <a:spcAft>
                          <a:spcPts val="0"/>
                        </a:spcAft>
                      </a:pPr>
                      <a:r>
                        <a:rPr lang="tr-TR" sz="1400" b="1" dirty="0"/>
                        <a:t>ÖLÇÜT </a:t>
                      </a:r>
                      <a:endParaRPr lang="tr-TR" sz="1400" dirty="0">
                        <a:latin typeface="Times New Roman"/>
                        <a:ea typeface="Calibri"/>
                        <a:cs typeface="Times New Roman"/>
                      </a:endParaRPr>
                    </a:p>
                  </a:txBody>
                  <a:tcPr marL="34290" marR="34290" marT="8255" marB="0" anchor="ctr">
                    <a:solidFill>
                      <a:srgbClr val="FF99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indent="450215" algn="just">
                        <a:lnSpc>
                          <a:spcPct val="115000"/>
                        </a:lnSpc>
                        <a:spcAft>
                          <a:spcPts val="0"/>
                        </a:spcAft>
                      </a:pPr>
                      <a:r>
                        <a:rPr lang="tr-TR" sz="1400" b="1" dirty="0"/>
                        <a:t>ALT ÖLÇÜTLER</a:t>
                      </a:r>
                      <a:endParaRPr lang="tr-TR" sz="1400" dirty="0">
                        <a:latin typeface="Times New Roman"/>
                        <a:ea typeface="Calibri"/>
                        <a:cs typeface="Times New Roman"/>
                      </a:endParaRPr>
                    </a:p>
                  </a:txBody>
                  <a:tcPr marL="34290" marR="34290" marT="8255" marB="0" anchor="ctr">
                    <a:solidFill>
                      <a:srgbClr val="FF99FF"/>
                    </a:solidFill>
                  </a:tcPr>
                </a:tc>
                <a:extLst>
                  <a:ext uri="{0D108BD9-81ED-4DB2-BD59-A6C34878D82A}">
                    <a16:rowId xmlns:a16="http://schemas.microsoft.com/office/drawing/2014/main" val="10000"/>
                  </a:ext>
                </a:extLst>
              </a:tr>
              <a:tr h="132751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450215" algn="just" defTabSz="914400" rtl="0" eaLnBrk="1" fontAlgn="auto" latinLnBrk="0" hangingPunct="1">
                        <a:lnSpc>
                          <a:spcPct val="115000"/>
                        </a:lnSpc>
                        <a:spcBef>
                          <a:spcPts val="0"/>
                        </a:spcBef>
                        <a:spcAft>
                          <a:spcPts val="0"/>
                        </a:spcAft>
                        <a:buClrTx/>
                        <a:buSzTx/>
                        <a:buFontTx/>
                        <a:buNone/>
                        <a:tabLst/>
                        <a:defRPr/>
                      </a:pPr>
                      <a:r>
                        <a:rPr lang="tr-TR" sz="1400" b="1" dirty="0"/>
                        <a:t>A.1 Liderlik ve Kalite </a:t>
                      </a:r>
                      <a:r>
                        <a:rPr lang="tr-TR" sz="1200" dirty="0">
                          <a:solidFill>
                            <a:srgbClr val="C00000"/>
                          </a:solidFill>
                        </a:rPr>
                        <a:t>(Bunlar bir ölçüttür; ölçütler için açıklama yazılmayacaktır. Rapor yazımı alt ölçütler bazında gerçekleştirilecektir).   </a:t>
                      </a:r>
                      <a:r>
                        <a:rPr lang="tr-TR" sz="1200" dirty="0">
                          <a:effectLst/>
                        </a:rPr>
                        <a:t>Kurum, kurumsal dönüşümünü sağlayacak yönetim modeline sahip olmalı, liderlik yaklaşımları uygulamalı, iç kalite güvence mekanizmalarını oluşturmalı ve kalite güvence kültürünü içselleştirmelidir. </a:t>
                      </a:r>
                      <a:endParaRPr lang="tr-TR" sz="1200" dirty="0">
                        <a:solidFill>
                          <a:srgbClr val="000000"/>
                        </a:solidFill>
                        <a:effectLst/>
                      </a:endParaRPr>
                    </a:p>
                    <a:p>
                      <a:pPr indent="450215" algn="just">
                        <a:lnSpc>
                          <a:spcPct val="115000"/>
                        </a:lnSpc>
                        <a:spcAft>
                          <a:spcPts val="0"/>
                        </a:spcAft>
                      </a:pPr>
                      <a:endParaRPr lang="tr-TR" sz="1400" dirty="0">
                        <a:latin typeface="Times New Roman"/>
                        <a:ea typeface="Calibri"/>
                        <a:cs typeface="Times New Roman"/>
                      </a:endParaRPr>
                    </a:p>
                  </a:txBody>
                  <a:tcPr marL="34290" marR="34290" marT="8255" marB="0" anchor="ctr">
                    <a:solidFill>
                      <a:srgbClr val="FF99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indent="0" algn="just">
                        <a:lnSpc>
                          <a:spcPct val="115000"/>
                        </a:lnSpc>
                        <a:spcAft>
                          <a:spcPts val="0"/>
                        </a:spcAft>
                      </a:pPr>
                      <a:r>
                        <a:rPr lang="tr-TR" sz="1400" b="1" dirty="0"/>
                        <a:t>A.1.1. Yönetişim modeli ve idari yapı</a:t>
                      </a:r>
                      <a:endParaRPr lang="tr-TR" sz="1400" dirty="0"/>
                    </a:p>
                    <a:p>
                      <a:pPr marL="0" indent="0" algn="just">
                        <a:lnSpc>
                          <a:spcPct val="115000"/>
                        </a:lnSpc>
                        <a:spcAft>
                          <a:spcPts val="0"/>
                        </a:spcAft>
                      </a:pPr>
                      <a:r>
                        <a:rPr lang="tr-TR" sz="1400" b="1" dirty="0"/>
                        <a:t>A.1.2. Liderlik</a:t>
                      </a:r>
                      <a:endParaRPr lang="tr-TR" sz="1400" dirty="0"/>
                    </a:p>
                    <a:p>
                      <a:pPr marL="0" indent="0" algn="just">
                        <a:lnSpc>
                          <a:spcPct val="115000"/>
                        </a:lnSpc>
                        <a:spcAft>
                          <a:spcPts val="0"/>
                        </a:spcAft>
                      </a:pPr>
                      <a:r>
                        <a:rPr lang="tr-TR" sz="1400" b="1" dirty="0"/>
                        <a:t>A.1.3. Kurumsal dönüşüm kapasitesi</a:t>
                      </a:r>
                      <a:endParaRPr lang="tr-TR" sz="1400" dirty="0"/>
                    </a:p>
                    <a:p>
                      <a:pPr marL="0" indent="0" algn="just">
                        <a:lnSpc>
                          <a:spcPct val="115000"/>
                        </a:lnSpc>
                        <a:spcAft>
                          <a:spcPts val="0"/>
                        </a:spcAft>
                      </a:pPr>
                      <a:r>
                        <a:rPr lang="tr-TR" sz="1400" b="1" dirty="0"/>
                        <a:t>A.1.4. İç kalite güvencesi mekanizmaları </a:t>
                      </a:r>
                      <a:endParaRPr lang="tr-TR" sz="1400" dirty="0"/>
                    </a:p>
                    <a:p>
                      <a:pPr marL="0" indent="0" algn="just">
                        <a:lnSpc>
                          <a:spcPct val="115000"/>
                        </a:lnSpc>
                        <a:spcAft>
                          <a:spcPts val="0"/>
                        </a:spcAft>
                      </a:pPr>
                      <a:r>
                        <a:rPr lang="tr-TR" sz="1400" b="1" dirty="0"/>
                        <a:t>A.1.5. Kamuoyunu bilgilendirme ve hesap verebilirlik</a:t>
                      </a:r>
                      <a:endParaRPr lang="tr-TR" sz="1400" dirty="0">
                        <a:latin typeface="Times New Roman"/>
                        <a:ea typeface="Calibri"/>
                        <a:cs typeface="Times New Roman"/>
                      </a:endParaRPr>
                    </a:p>
                  </a:txBody>
                  <a:tcPr marL="34290" marR="34290" marT="8255" marB="0" anchor="ctr">
                    <a:solidFill>
                      <a:srgbClr val="FF99FF"/>
                    </a:solidFill>
                  </a:tcPr>
                </a:tc>
                <a:extLst>
                  <a:ext uri="{0D108BD9-81ED-4DB2-BD59-A6C34878D82A}">
                    <a16:rowId xmlns:a16="http://schemas.microsoft.com/office/drawing/2014/main" val="10001"/>
                  </a:ext>
                </a:extLst>
              </a:tr>
              <a:tr h="89292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450215" algn="just" defTabSz="914400" rtl="0" eaLnBrk="1" fontAlgn="auto" latinLnBrk="0" hangingPunct="1">
                        <a:lnSpc>
                          <a:spcPct val="115000"/>
                        </a:lnSpc>
                        <a:spcBef>
                          <a:spcPts val="0"/>
                        </a:spcBef>
                        <a:spcAft>
                          <a:spcPts val="0"/>
                        </a:spcAft>
                        <a:buClrTx/>
                        <a:buSzTx/>
                        <a:buFontTx/>
                        <a:buNone/>
                        <a:tabLst/>
                        <a:defRPr/>
                      </a:pPr>
                      <a:r>
                        <a:rPr lang="tr-TR" sz="1400" b="1" dirty="0"/>
                        <a:t>A.2 Misyon ve Stratejik Amaçlar: </a:t>
                      </a:r>
                      <a:r>
                        <a:rPr lang="tr-TR" sz="1200" dirty="0">
                          <a:effectLst/>
                        </a:rPr>
                        <a:t>Kurum; vizyon, misyon ve amacını gerçekleştirmek üzere politikaları doğrultusunda oluşturduğu stratejik amaçlarını ve hedeflerini planlayarak uygulamalı, performans yönetimi kapsamında sonuçlarını izleyerek değerlendirmeli ve kamuoyuyla paylaşmalıdır.</a:t>
                      </a:r>
                      <a:endParaRPr lang="tr-TR" sz="1400" dirty="0">
                        <a:latin typeface="Times New Roman"/>
                        <a:ea typeface="Calibri"/>
                        <a:cs typeface="Times New Roman"/>
                      </a:endParaRPr>
                    </a:p>
                  </a:txBody>
                  <a:tcPr marL="34290" marR="34290" marT="8255" marB="0" anchor="ctr">
                    <a:solidFill>
                      <a:srgbClr val="FF99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indent="0" algn="just">
                        <a:lnSpc>
                          <a:spcPct val="115000"/>
                        </a:lnSpc>
                        <a:spcAft>
                          <a:spcPts val="0"/>
                        </a:spcAft>
                      </a:pPr>
                      <a:r>
                        <a:rPr lang="tr-TR" sz="1400" b="1" dirty="0"/>
                        <a:t>A.2.1. Misyon, vizyon ve politikalar </a:t>
                      </a:r>
                      <a:endParaRPr lang="tr-TR" sz="1400" dirty="0"/>
                    </a:p>
                    <a:p>
                      <a:pPr marL="0" indent="0" algn="just">
                        <a:lnSpc>
                          <a:spcPct val="115000"/>
                        </a:lnSpc>
                        <a:spcAft>
                          <a:spcPts val="0"/>
                        </a:spcAft>
                      </a:pPr>
                      <a:r>
                        <a:rPr lang="tr-TR" sz="1400" b="1" dirty="0"/>
                        <a:t>A.2.2. Stratejik amaç ve hedefler</a:t>
                      </a:r>
                      <a:endParaRPr lang="tr-TR" sz="1400" dirty="0"/>
                    </a:p>
                    <a:p>
                      <a:pPr marL="0" indent="0" algn="just">
                        <a:lnSpc>
                          <a:spcPct val="115000"/>
                        </a:lnSpc>
                        <a:spcAft>
                          <a:spcPts val="0"/>
                        </a:spcAft>
                      </a:pPr>
                      <a:r>
                        <a:rPr lang="tr-TR" sz="1400" b="1" dirty="0"/>
                        <a:t>A.2.3. Performans yönetimi</a:t>
                      </a:r>
                      <a:endParaRPr lang="tr-TR" sz="1400" dirty="0">
                        <a:latin typeface="Times New Roman"/>
                        <a:ea typeface="Calibri"/>
                        <a:cs typeface="Times New Roman"/>
                      </a:endParaRPr>
                    </a:p>
                  </a:txBody>
                  <a:tcPr marL="34290" marR="34290" marT="8255" marB="0" anchor="ctr">
                    <a:solidFill>
                      <a:srgbClr val="FF99FF"/>
                    </a:solidFill>
                  </a:tcPr>
                </a:tc>
                <a:extLst>
                  <a:ext uri="{0D108BD9-81ED-4DB2-BD59-A6C34878D82A}">
                    <a16:rowId xmlns:a16="http://schemas.microsoft.com/office/drawing/2014/main" val="10002"/>
                  </a:ext>
                </a:extLst>
              </a:tr>
              <a:tr h="96802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450215" algn="just" defTabSz="914400" rtl="0" eaLnBrk="1" fontAlgn="auto" latinLnBrk="0" hangingPunct="1">
                        <a:lnSpc>
                          <a:spcPct val="115000"/>
                        </a:lnSpc>
                        <a:spcBef>
                          <a:spcPts val="0"/>
                        </a:spcBef>
                        <a:spcAft>
                          <a:spcPts val="0"/>
                        </a:spcAft>
                        <a:buClrTx/>
                        <a:buSzTx/>
                        <a:buFontTx/>
                        <a:buNone/>
                        <a:tabLst/>
                        <a:defRPr/>
                      </a:pPr>
                      <a:r>
                        <a:rPr lang="tr-TR" sz="1400" b="1" dirty="0"/>
                        <a:t>A.3 Yönetim Sistemleri: </a:t>
                      </a:r>
                      <a:r>
                        <a:rPr lang="tr-TR" sz="1200" dirty="0">
                          <a:effectLst/>
                        </a:rPr>
                        <a:t>Kurum, stratejik hedeflerine ulaşmayı nitelik ve nicelik olarak güvence altına almak amacıyla mali, beşerî ve bilgi kaynakları ile süreçlerini yönetmek üzere bir sisteme sahip olmalıdır. </a:t>
                      </a:r>
                      <a:endParaRPr lang="tr-TR"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15000"/>
                        </a:lnSpc>
                        <a:spcAft>
                          <a:spcPts val="0"/>
                        </a:spcAft>
                      </a:pPr>
                      <a:endParaRPr lang="tr-TR" sz="1400" dirty="0">
                        <a:latin typeface="Times New Roman"/>
                        <a:ea typeface="Calibri"/>
                        <a:cs typeface="Times New Roman"/>
                      </a:endParaRPr>
                    </a:p>
                  </a:txBody>
                  <a:tcPr marL="34290" marR="34290" marT="8255" marB="0" anchor="ctr">
                    <a:solidFill>
                      <a:srgbClr val="FF99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indent="0" algn="just">
                        <a:lnSpc>
                          <a:spcPct val="115000"/>
                        </a:lnSpc>
                        <a:spcAft>
                          <a:spcPts val="0"/>
                        </a:spcAft>
                      </a:pPr>
                      <a:r>
                        <a:rPr lang="tr-TR" sz="1400" b="1" dirty="0"/>
                        <a:t>A.3.1. Bilgi yönetim sistemi</a:t>
                      </a:r>
                      <a:endParaRPr lang="tr-TR" sz="1400" dirty="0"/>
                    </a:p>
                    <a:p>
                      <a:pPr marL="0" indent="0" algn="just">
                        <a:lnSpc>
                          <a:spcPct val="115000"/>
                        </a:lnSpc>
                        <a:spcAft>
                          <a:spcPts val="0"/>
                        </a:spcAft>
                      </a:pPr>
                      <a:r>
                        <a:rPr lang="tr-TR" sz="1400" b="1" dirty="0"/>
                        <a:t>A.3.2. İnsan kaynakları yönetimi</a:t>
                      </a:r>
                      <a:endParaRPr lang="tr-TR" sz="1400" dirty="0"/>
                    </a:p>
                    <a:p>
                      <a:pPr marL="0" indent="0" algn="just">
                        <a:lnSpc>
                          <a:spcPct val="115000"/>
                        </a:lnSpc>
                        <a:spcAft>
                          <a:spcPts val="0"/>
                        </a:spcAft>
                      </a:pPr>
                      <a:r>
                        <a:rPr lang="tr-TR" sz="1400" b="1" dirty="0"/>
                        <a:t>A.3.3. Finansal yönetim</a:t>
                      </a:r>
                      <a:endParaRPr lang="tr-TR" sz="1400" dirty="0"/>
                    </a:p>
                    <a:p>
                      <a:pPr marL="0" indent="0" algn="just">
                        <a:lnSpc>
                          <a:spcPct val="115000"/>
                        </a:lnSpc>
                        <a:spcAft>
                          <a:spcPts val="0"/>
                        </a:spcAft>
                      </a:pPr>
                      <a:r>
                        <a:rPr lang="tr-TR" sz="1400" b="1" dirty="0"/>
                        <a:t>A.3.4. Süreç yönetimi</a:t>
                      </a:r>
                      <a:endParaRPr lang="tr-TR" sz="1400" dirty="0">
                        <a:latin typeface="Times New Roman"/>
                        <a:ea typeface="Calibri"/>
                        <a:cs typeface="Times New Roman"/>
                      </a:endParaRPr>
                    </a:p>
                  </a:txBody>
                  <a:tcPr marL="34290" marR="34290" marT="8255" marB="0" anchor="ctr">
                    <a:solidFill>
                      <a:srgbClr val="FF99FF"/>
                    </a:solidFill>
                  </a:tcPr>
                </a:tc>
                <a:extLst>
                  <a:ext uri="{0D108BD9-81ED-4DB2-BD59-A6C34878D82A}">
                    <a16:rowId xmlns:a16="http://schemas.microsoft.com/office/drawing/2014/main" val="10003"/>
                  </a:ext>
                </a:extLst>
              </a:tr>
              <a:tr h="89432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450215" algn="just" defTabSz="914400" rtl="0" eaLnBrk="1" fontAlgn="auto" latinLnBrk="0" hangingPunct="1">
                        <a:lnSpc>
                          <a:spcPct val="115000"/>
                        </a:lnSpc>
                        <a:spcBef>
                          <a:spcPts val="0"/>
                        </a:spcBef>
                        <a:spcAft>
                          <a:spcPts val="0"/>
                        </a:spcAft>
                        <a:buClrTx/>
                        <a:buSzTx/>
                        <a:buFontTx/>
                        <a:buNone/>
                        <a:tabLst/>
                        <a:defRPr/>
                      </a:pPr>
                      <a:r>
                        <a:rPr lang="tr-TR" sz="1400" b="1" dirty="0"/>
                        <a:t>A.4 Paydaş Katılımı: </a:t>
                      </a:r>
                      <a:r>
                        <a:rPr lang="tr-TR" sz="1200" dirty="0">
                          <a:effectLst/>
                        </a:rPr>
                        <a:t>Kurum, iç ve dış paydaşlarının stratejik kararlara ve süreçlere katılımını sağlamak üzere geri bildirimlerini almak, yanıtlamak ve kararlarında kullanmak için gerekli sistemleri oluşturmalı ve yönetmelidir. </a:t>
                      </a:r>
                      <a:endParaRPr lang="tr-TR"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15000"/>
                        </a:lnSpc>
                        <a:spcAft>
                          <a:spcPts val="0"/>
                        </a:spcAft>
                      </a:pPr>
                      <a:endParaRPr lang="tr-TR" sz="1400" dirty="0">
                        <a:latin typeface="Times New Roman"/>
                        <a:ea typeface="Calibri"/>
                        <a:cs typeface="Times New Roman"/>
                      </a:endParaRPr>
                    </a:p>
                  </a:txBody>
                  <a:tcPr marL="34290" marR="34290" marT="8255" marB="0" anchor="ctr">
                    <a:solidFill>
                      <a:srgbClr val="FF99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indent="0" algn="just">
                        <a:lnSpc>
                          <a:spcPct val="115000"/>
                        </a:lnSpc>
                        <a:spcAft>
                          <a:spcPts val="0"/>
                        </a:spcAft>
                      </a:pPr>
                      <a:r>
                        <a:rPr lang="tr-TR" sz="1400" b="1" dirty="0"/>
                        <a:t>A.4.1. İç ve dış paydaş katılımı</a:t>
                      </a:r>
                      <a:endParaRPr lang="tr-TR" sz="1400" dirty="0"/>
                    </a:p>
                    <a:p>
                      <a:pPr marL="0" indent="0" algn="just">
                        <a:lnSpc>
                          <a:spcPct val="115000"/>
                        </a:lnSpc>
                        <a:spcAft>
                          <a:spcPts val="0"/>
                        </a:spcAft>
                      </a:pPr>
                      <a:r>
                        <a:rPr lang="tr-TR" sz="1400" b="1" dirty="0"/>
                        <a:t>A.4.2. Öğrenci geri bildirimleri</a:t>
                      </a:r>
                      <a:endParaRPr lang="tr-TR" sz="1400" dirty="0"/>
                    </a:p>
                    <a:p>
                      <a:pPr marL="0" indent="0" algn="just">
                        <a:lnSpc>
                          <a:spcPct val="115000"/>
                        </a:lnSpc>
                        <a:spcAft>
                          <a:spcPts val="0"/>
                        </a:spcAft>
                      </a:pPr>
                      <a:r>
                        <a:rPr lang="tr-TR" sz="1400" b="1" dirty="0"/>
                        <a:t>A.4.3. Mezun ilişkileri yönetimi</a:t>
                      </a:r>
                      <a:endParaRPr lang="tr-TR" sz="1400" dirty="0">
                        <a:latin typeface="Times New Roman"/>
                        <a:ea typeface="Calibri"/>
                        <a:cs typeface="Times New Roman"/>
                      </a:endParaRPr>
                    </a:p>
                  </a:txBody>
                  <a:tcPr marL="34290" marR="34290" marT="8255" marB="0" anchor="ctr">
                    <a:solidFill>
                      <a:srgbClr val="FF99FF"/>
                    </a:solidFill>
                  </a:tcPr>
                </a:tc>
                <a:extLst>
                  <a:ext uri="{0D108BD9-81ED-4DB2-BD59-A6C34878D82A}">
                    <a16:rowId xmlns:a16="http://schemas.microsoft.com/office/drawing/2014/main" val="10004"/>
                  </a:ext>
                </a:extLst>
              </a:tr>
              <a:tr h="89432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450215" algn="just" defTabSz="914400" rtl="0" eaLnBrk="1" fontAlgn="auto" latinLnBrk="0" hangingPunct="1">
                        <a:lnSpc>
                          <a:spcPct val="115000"/>
                        </a:lnSpc>
                        <a:spcBef>
                          <a:spcPts val="0"/>
                        </a:spcBef>
                        <a:spcAft>
                          <a:spcPts val="0"/>
                        </a:spcAft>
                        <a:buClrTx/>
                        <a:buSzTx/>
                        <a:buFontTx/>
                        <a:buNone/>
                        <a:tabLst/>
                        <a:defRPr/>
                      </a:pPr>
                      <a:r>
                        <a:rPr lang="tr-TR" sz="1400" b="1" dirty="0"/>
                        <a:t>A.5 Uluslararasılaşma: </a:t>
                      </a:r>
                      <a:r>
                        <a:rPr lang="tr-TR" sz="1200" dirty="0">
                          <a:effectLst/>
                        </a:rPr>
                        <a:t>Kurum, uluslararasılaşma stratejisi ve hedefleri doğrultusunda süreçlerini yönetmeli, organizasyonel yapılanmasını oluşturmalı ve sonuçlarını periyodik olarak izleyerek değerlendirmelidir. </a:t>
                      </a:r>
                      <a:endParaRPr lang="tr-TR"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15000"/>
                        </a:lnSpc>
                        <a:spcAft>
                          <a:spcPts val="0"/>
                        </a:spcAft>
                      </a:pPr>
                      <a:endParaRPr lang="tr-TR" sz="1400" dirty="0">
                        <a:latin typeface="Times New Roman"/>
                        <a:ea typeface="Calibri"/>
                        <a:cs typeface="Times New Roman"/>
                      </a:endParaRPr>
                    </a:p>
                  </a:txBody>
                  <a:tcPr marL="34290" marR="34290" marT="8255" marB="0" anchor="ctr">
                    <a:solidFill>
                      <a:srgbClr val="FF99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indent="0" algn="just">
                        <a:lnSpc>
                          <a:spcPct val="115000"/>
                        </a:lnSpc>
                        <a:spcAft>
                          <a:spcPts val="0"/>
                        </a:spcAft>
                      </a:pPr>
                      <a:r>
                        <a:rPr lang="tr-TR" sz="1400" b="1" dirty="0"/>
                        <a:t>A.5.1. </a:t>
                      </a:r>
                      <a:r>
                        <a:rPr lang="tr-TR" sz="1400" b="1" dirty="0" err="1"/>
                        <a:t>Uluslararasılaşma</a:t>
                      </a:r>
                      <a:r>
                        <a:rPr lang="tr-TR" sz="1400" b="1" dirty="0"/>
                        <a:t> süreçlerinin yönetimi</a:t>
                      </a:r>
                      <a:endParaRPr lang="tr-TR" sz="1400" dirty="0"/>
                    </a:p>
                    <a:p>
                      <a:pPr marL="0" indent="0" algn="just">
                        <a:lnSpc>
                          <a:spcPct val="115000"/>
                        </a:lnSpc>
                        <a:spcAft>
                          <a:spcPts val="0"/>
                        </a:spcAft>
                      </a:pPr>
                      <a:r>
                        <a:rPr lang="tr-TR" sz="1400" b="1" dirty="0"/>
                        <a:t>A.5.2. </a:t>
                      </a:r>
                      <a:r>
                        <a:rPr lang="tr-TR" sz="1400" b="1" dirty="0" err="1"/>
                        <a:t>Uluslararasılaşma</a:t>
                      </a:r>
                      <a:r>
                        <a:rPr lang="tr-TR" sz="1400" b="1" dirty="0"/>
                        <a:t> kaynakları</a:t>
                      </a:r>
                      <a:endParaRPr lang="tr-TR" sz="1400" dirty="0"/>
                    </a:p>
                    <a:p>
                      <a:pPr marL="0" indent="0" algn="just">
                        <a:lnSpc>
                          <a:spcPct val="115000"/>
                        </a:lnSpc>
                        <a:spcAft>
                          <a:spcPts val="0"/>
                        </a:spcAft>
                      </a:pPr>
                      <a:r>
                        <a:rPr lang="tr-TR" sz="1400" b="1" dirty="0"/>
                        <a:t>A.5.3. </a:t>
                      </a:r>
                      <a:r>
                        <a:rPr lang="tr-TR" sz="1400" b="1" dirty="0" err="1"/>
                        <a:t>Uluslararasılaşma</a:t>
                      </a:r>
                      <a:r>
                        <a:rPr lang="tr-TR" sz="1400" b="1" dirty="0"/>
                        <a:t> performansı</a:t>
                      </a:r>
                      <a:endParaRPr lang="tr-TR" sz="1400" dirty="0">
                        <a:latin typeface="Times New Roman"/>
                        <a:ea typeface="Calibri"/>
                        <a:cs typeface="Times New Roman"/>
                      </a:endParaRPr>
                    </a:p>
                  </a:txBody>
                  <a:tcPr marL="34290" marR="34290" marT="8255" marB="0" anchor="ctr">
                    <a:solidFill>
                      <a:srgbClr val="FF99FF"/>
                    </a:solidFill>
                  </a:tcPr>
                </a:tc>
                <a:extLst>
                  <a:ext uri="{0D108BD9-81ED-4DB2-BD59-A6C34878D82A}">
                    <a16:rowId xmlns:a16="http://schemas.microsoft.com/office/drawing/2014/main" val="10005"/>
                  </a:ext>
                </a:extLst>
              </a:tr>
            </a:tbl>
          </a:graphicData>
        </a:graphic>
      </p:graphicFrame>
      <p:pic>
        <p:nvPicPr>
          <p:cNvPr id="5" name="Picture 2">
            <a:extLst>
              <a:ext uri="{FF2B5EF4-FFF2-40B4-BE49-F238E27FC236}">
                <a16:creationId xmlns:a16="http://schemas.microsoft.com/office/drawing/2014/main" id="{91FBD231-D7C0-D467-6BCC-D5973E4C0C4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094720" y="94384"/>
            <a:ext cx="964755" cy="105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28558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F98FCC4-0987-8BBA-9A7C-204A01FD145F}"/>
              </a:ext>
            </a:extLst>
          </p:cNvPr>
          <p:cNvSpPr>
            <a:spLocks noGrp="1"/>
          </p:cNvSpPr>
          <p:nvPr>
            <p:ph type="title"/>
          </p:nvPr>
        </p:nvSpPr>
        <p:spPr>
          <a:xfrm>
            <a:off x="710119" y="286604"/>
            <a:ext cx="10445561" cy="702302"/>
          </a:xfrm>
        </p:spPr>
        <p:txBody>
          <a:bodyPr/>
          <a:lstStyle/>
          <a:p>
            <a:r>
              <a:rPr kumimoji="0" lang="tr-TR" sz="3200" b="1" i="0" u="none" strike="noStrike" kern="1200" cap="none" spc="0" normalizeH="0" baseline="0" noProof="0" dirty="0">
                <a:ln>
                  <a:noFill/>
                </a:ln>
                <a:solidFill>
                  <a:srgbClr val="0070C0"/>
                </a:solidFill>
                <a:effectLst/>
                <a:uLnTx/>
                <a:uFillTx/>
                <a:latin typeface="Calibri"/>
                <a:ea typeface="+mj-ea"/>
                <a:cs typeface="+mj-cs"/>
              </a:rPr>
              <a:t>B. EĞİTİM VE ÖĞRETİM</a:t>
            </a:r>
            <a:endParaRPr lang="tr-TR" dirty="0">
              <a:solidFill>
                <a:srgbClr val="0070C0"/>
              </a:solidFill>
            </a:endParaRPr>
          </a:p>
        </p:txBody>
      </p:sp>
      <p:sp>
        <p:nvSpPr>
          <p:cNvPr id="8" name="İçerik Yer Tutucusu 7">
            <a:extLst>
              <a:ext uri="{FF2B5EF4-FFF2-40B4-BE49-F238E27FC236}">
                <a16:creationId xmlns:a16="http://schemas.microsoft.com/office/drawing/2014/main" id="{794F597F-652E-52E0-8863-188888C3B33B}"/>
              </a:ext>
            </a:extLst>
          </p:cNvPr>
          <p:cNvSpPr>
            <a:spLocks noGrp="1"/>
          </p:cNvSpPr>
          <p:nvPr>
            <p:ph idx="1"/>
          </p:nvPr>
        </p:nvSpPr>
        <p:spPr/>
        <p:txBody>
          <a:bodyPr/>
          <a:lstStyle/>
          <a:p>
            <a:endParaRPr lang="tr-TR" dirty="0"/>
          </a:p>
        </p:txBody>
      </p:sp>
      <p:graphicFrame>
        <p:nvGraphicFramePr>
          <p:cNvPr id="12" name="7 Tablo">
            <a:extLst>
              <a:ext uri="{FF2B5EF4-FFF2-40B4-BE49-F238E27FC236}">
                <a16:creationId xmlns:a16="http://schemas.microsoft.com/office/drawing/2014/main" id="{9EADA7EB-9F1D-5803-E1AC-77B70451B4F9}"/>
              </a:ext>
            </a:extLst>
          </p:cNvPr>
          <p:cNvGraphicFramePr>
            <a:graphicFrameLocks noGrp="1"/>
          </p:cNvGraphicFramePr>
          <p:nvPr>
            <p:extLst>
              <p:ext uri="{D42A27DB-BD31-4B8C-83A1-F6EECF244321}">
                <p14:modId xmlns:p14="http://schemas.microsoft.com/office/powerpoint/2010/main" val="732587032"/>
              </p:ext>
            </p:extLst>
          </p:nvPr>
        </p:nvGraphicFramePr>
        <p:xfrm>
          <a:off x="710119" y="988907"/>
          <a:ext cx="11060349" cy="5366741"/>
        </p:xfrm>
        <a:graphic>
          <a:graphicData uri="http://schemas.openxmlformats.org/drawingml/2006/table">
            <a:tbl>
              <a:tblPr>
                <a:tableStyleId>{69C7853C-536D-4A76-A0AE-DD22124D55A5}</a:tableStyleId>
              </a:tblPr>
              <a:tblGrid>
                <a:gridCol w="5826868">
                  <a:extLst>
                    <a:ext uri="{9D8B030D-6E8A-4147-A177-3AD203B41FA5}">
                      <a16:colId xmlns:a16="http://schemas.microsoft.com/office/drawing/2014/main" val="20000"/>
                    </a:ext>
                  </a:extLst>
                </a:gridCol>
                <a:gridCol w="5233481">
                  <a:extLst>
                    <a:ext uri="{9D8B030D-6E8A-4147-A177-3AD203B41FA5}">
                      <a16:colId xmlns:a16="http://schemas.microsoft.com/office/drawing/2014/main" val="20001"/>
                    </a:ext>
                  </a:extLst>
                </a:gridCol>
              </a:tblGrid>
              <a:tr h="23640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indent="450215" algn="ctr">
                        <a:lnSpc>
                          <a:spcPct val="115000"/>
                        </a:lnSpc>
                        <a:spcAft>
                          <a:spcPts val="0"/>
                        </a:spcAft>
                      </a:pPr>
                      <a:r>
                        <a:rPr lang="tr-TR" sz="1400" b="1" dirty="0"/>
                        <a:t>ÖLÇÜT </a:t>
                      </a:r>
                      <a:endParaRPr lang="tr-TR" sz="1400" dirty="0">
                        <a:latin typeface="Times New Roman"/>
                        <a:ea typeface="Calibri"/>
                        <a:cs typeface="Times New Roman"/>
                      </a:endParaRPr>
                    </a:p>
                  </a:txBody>
                  <a:tcPr marL="28569" marR="28569" marT="6878"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indent="450215" algn="ctr">
                        <a:lnSpc>
                          <a:spcPct val="115000"/>
                        </a:lnSpc>
                        <a:spcAft>
                          <a:spcPts val="0"/>
                        </a:spcAft>
                      </a:pPr>
                      <a:r>
                        <a:rPr lang="tr-TR" sz="1400" b="1" dirty="0"/>
                        <a:t>ALT ÖLÇÜTLER</a:t>
                      </a:r>
                      <a:endParaRPr lang="tr-TR" sz="1400" dirty="0">
                        <a:latin typeface="Times New Roman"/>
                        <a:ea typeface="Calibri"/>
                        <a:cs typeface="Times New Roman"/>
                      </a:endParaRPr>
                    </a:p>
                  </a:txBody>
                  <a:tcPr marL="28569" marR="28569" marT="6878" marB="0" anchor="ctr"/>
                </a:tc>
                <a:extLst>
                  <a:ext uri="{0D108BD9-81ED-4DB2-BD59-A6C34878D82A}">
                    <a16:rowId xmlns:a16="http://schemas.microsoft.com/office/drawing/2014/main" val="10000"/>
                  </a:ext>
                </a:extLst>
              </a:tr>
              <a:tr h="146175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15000"/>
                        </a:lnSpc>
                        <a:spcBef>
                          <a:spcPts val="0"/>
                        </a:spcBef>
                        <a:spcAft>
                          <a:spcPts val="0"/>
                        </a:spcAft>
                        <a:buClrTx/>
                        <a:buSzTx/>
                        <a:buFontTx/>
                        <a:buNone/>
                        <a:tabLst/>
                        <a:defRPr/>
                      </a:pPr>
                      <a:r>
                        <a:rPr lang="tr-TR" sz="1400" b="1" dirty="0"/>
                        <a:t>      B.1 Program Tasarımı, Değerlendirmesi ve Güncellenmesi </a:t>
                      </a:r>
                      <a:r>
                        <a:rPr lang="tr-TR" sz="1100" dirty="0">
                          <a:solidFill>
                            <a:srgbClr val="C00000"/>
                          </a:solidFill>
                        </a:rPr>
                        <a:t>(Bunlar bir ölçüttür; ölçütler için açıklama yazılmayacaktır. Rapor yazımı alt ölçütler bazında </a:t>
                      </a:r>
                      <a:r>
                        <a:rPr lang="tr-TR" sz="1100" dirty="0" err="1">
                          <a:solidFill>
                            <a:srgbClr val="C00000"/>
                          </a:solidFill>
                        </a:rPr>
                        <a:t>gerçekleştirilecektir</a:t>
                      </a:r>
                      <a:r>
                        <a:rPr lang="tr-TR" sz="1100" dirty="0" err="1"/>
                        <a:t>Kurum</a:t>
                      </a:r>
                      <a:r>
                        <a:rPr lang="tr-TR" sz="1100" dirty="0"/>
                        <a:t>, öğretim programlarını Türkiye Yükseköğretim Yeterlilikleri Çerçevesi ile uyumlu; öğretim amaçlarına ve öğrenme çıktılarına uygun olarak tasarlamalı, öğrencilerin ve toplumun ihtiyaçlarına cevap verdiğinden emin olmak için periyodik olarak değerlendirmeli ve güncellemelidir.</a:t>
                      </a:r>
                      <a:endParaRPr lang="tr-TR" sz="1400" dirty="0">
                        <a:latin typeface="Times New Roman"/>
                        <a:ea typeface="Calibri"/>
                        <a:cs typeface="Times New Roman"/>
                      </a:endParaRPr>
                    </a:p>
                  </a:txBody>
                  <a:tcPr marL="28569" marR="28569" marT="6878"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indent="0" algn="l">
                        <a:lnSpc>
                          <a:spcPct val="115000"/>
                        </a:lnSpc>
                        <a:spcAft>
                          <a:spcPts val="0"/>
                        </a:spcAft>
                      </a:pPr>
                      <a:r>
                        <a:rPr lang="tr-TR" sz="1400" b="1" u="none" dirty="0"/>
                        <a:t>B.1.1. Programların tasarımı ve onayı</a:t>
                      </a:r>
                    </a:p>
                    <a:p>
                      <a:pPr marL="0" indent="0" algn="l">
                        <a:lnSpc>
                          <a:spcPct val="115000"/>
                        </a:lnSpc>
                        <a:spcAft>
                          <a:spcPts val="0"/>
                        </a:spcAft>
                      </a:pPr>
                      <a:r>
                        <a:rPr lang="tr-TR" sz="1400" b="1" u="none" dirty="0"/>
                        <a:t>B.1.2. Programın ders dağılım dengesi</a:t>
                      </a:r>
                    </a:p>
                    <a:p>
                      <a:pPr marL="0" indent="0" algn="l">
                        <a:lnSpc>
                          <a:spcPct val="115000"/>
                        </a:lnSpc>
                        <a:spcAft>
                          <a:spcPts val="0"/>
                        </a:spcAft>
                      </a:pPr>
                      <a:r>
                        <a:rPr lang="tr-TR" sz="1400" b="1" u="none" dirty="0"/>
                        <a:t>B.1.3. Ders kazanımlarının program çıktılarıyla uyumu</a:t>
                      </a:r>
                    </a:p>
                    <a:p>
                      <a:pPr marL="0" indent="0" algn="l">
                        <a:lnSpc>
                          <a:spcPct val="115000"/>
                        </a:lnSpc>
                        <a:spcAft>
                          <a:spcPts val="0"/>
                        </a:spcAft>
                      </a:pPr>
                      <a:r>
                        <a:rPr lang="tr-TR" sz="1400" b="1" u="none" dirty="0"/>
                        <a:t>B.1.4. Öğrenci iş yüküne dayalı ders tasarımı</a:t>
                      </a:r>
                    </a:p>
                    <a:p>
                      <a:pPr marL="0" indent="0" algn="l">
                        <a:lnSpc>
                          <a:spcPct val="115000"/>
                        </a:lnSpc>
                        <a:spcAft>
                          <a:spcPts val="0"/>
                        </a:spcAft>
                      </a:pPr>
                      <a:r>
                        <a:rPr lang="tr-TR" sz="1400" b="1" u="none" dirty="0"/>
                        <a:t>B.1.5. Programların izlenmesi ve güncellenmesi</a:t>
                      </a:r>
                    </a:p>
                    <a:p>
                      <a:pPr marL="0" indent="0" algn="l">
                        <a:lnSpc>
                          <a:spcPct val="115000"/>
                        </a:lnSpc>
                        <a:spcAft>
                          <a:spcPts val="0"/>
                        </a:spcAft>
                      </a:pPr>
                      <a:r>
                        <a:rPr lang="tr-TR" sz="1400" b="1" u="none" dirty="0"/>
                        <a:t>B.1.6. Eğitim ve öğretim süreçlerinin yönetimi</a:t>
                      </a:r>
                      <a:endParaRPr lang="tr-TR" sz="1400" b="1" u="none" dirty="0">
                        <a:latin typeface="Times New Roman"/>
                        <a:ea typeface="Calibri"/>
                        <a:cs typeface="Times New Roman"/>
                      </a:endParaRPr>
                    </a:p>
                  </a:txBody>
                  <a:tcPr marL="28569" marR="28569" marT="6878" marB="0" anchor="ctr"/>
                </a:tc>
                <a:extLst>
                  <a:ext uri="{0D108BD9-81ED-4DB2-BD59-A6C34878D82A}">
                    <a16:rowId xmlns:a16="http://schemas.microsoft.com/office/drawing/2014/main" val="10001"/>
                  </a:ext>
                </a:extLst>
              </a:tr>
              <a:tr h="149270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15000"/>
                        </a:lnSpc>
                        <a:spcBef>
                          <a:spcPts val="0"/>
                        </a:spcBef>
                        <a:spcAft>
                          <a:spcPts val="0"/>
                        </a:spcAft>
                        <a:buClrTx/>
                        <a:buSzTx/>
                        <a:buFontTx/>
                        <a:buNone/>
                        <a:tabLst/>
                        <a:defRPr/>
                      </a:pPr>
                      <a:r>
                        <a:rPr lang="tr-TR" sz="1400" b="1" dirty="0"/>
                        <a:t>      B.2 Programların Yürütülmesi</a:t>
                      </a:r>
                      <a:r>
                        <a:rPr lang="tr-TR" sz="1400" b="0" dirty="0"/>
                        <a:t> (Öğrenci Merkezli Öğrenme Öğretme ve Değerlendirme) </a:t>
                      </a:r>
                      <a:r>
                        <a:rPr lang="tr-TR" sz="1100" dirty="0"/>
                        <a:t>Kurum, hedeflediği nitelikli mezun yeterliliklerine ulaşmak amacıyla öğrenci merkezli ve yetkinlik temelli öğretim, ölçme ve değerlendirme yöntemlerini uygulamalıdır. Kurum, öğrenci kabulleri, diploma, derece ve diğer yeterliliklerin tanınması ve sertifikalandırılmasına yönelik açık kriterler belirlemeli; önceden tanımlanmış ve ilan edilmiş kuralları tutarlı şekilde uygulamalıdır.</a:t>
                      </a:r>
                      <a:endParaRPr lang="tr-TR" sz="1100" dirty="0">
                        <a:solidFill>
                          <a:srgbClr val="000000"/>
                        </a:solidFill>
                        <a:effectLst/>
                      </a:endParaRPr>
                    </a:p>
                    <a:p>
                      <a:pPr marL="0" indent="0" algn="l">
                        <a:lnSpc>
                          <a:spcPct val="115000"/>
                        </a:lnSpc>
                        <a:spcAft>
                          <a:spcPts val="0"/>
                        </a:spcAft>
                      </a:pPr>
                      <a:endParaRPr lang="tr-TR" sz="1400" dirty="0">
                        <a:latin typeface="Times New Roman"/>
                        <a:ea typeface="Calibri"/>
                        <a:cs typeface="Times New Roman"/>
                      </a:endParaRPr>
                    </a:p>
                  </a:txBody>
                  <a:tcPr marL="28569" marR="28569" marT="6878"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indent="0" algn="l">
                        <a:lnSpc>
                          <a:spcPct val="115000"/>
                        </a:lnSpc>
                        <a:spcAft>
                          <a:spcPts val="0"/>
                        </a:spcAft>
                      </a:pPr>
                      <a:r>
                        <a:rPr lang="tr-TR" sz="1400" b="1" u="none" dirty="0"/>
                        <a:t>B.2.1. Öğretim yöntem ve teknikleri </a:t>
                      </a:r>
                    </a:p>
                    <a:p>
                      <a:pPr marL="0" indent="0" algn="l">
                        <a:lnSpc>
                          <a:spcPct val="115000"/>
                        </a:lnSpc>
                        <a:spcAft>
                          <a:spcPts val="0"/>
                        </a:spcAft>
                      </a:pPr>
                      <a:r>
                        <a:rPr lang="tr-TR" sz="1400" b="1" u="none" dirty="0"/>
                        <a:t>B.2.2. Ölçme ve değerlendirme </a:t>
                      </a:r>
                    </a:p>
                    <a:p>
                      <a:pPr marL="0" indent="0" algn="l">
                        <a:lnSpc>
                          <a:spcPct val="115000"/>
                        </a:lnSpc>
                        <a:spcAft>
                          <a:spcPts val="0"/>
                        </a:spcAft>
                      </a:pPr>
                      <a:r>
                        <a:rPr lang="tr-TR" sz="1400" b="1" u="none" dirty="0"/>
                        <a:t>B.2.3. Öğrenci kabulü, önceki öğrenmenin tanınması ve kredilendirilmesi (</a:t>
                      </a:r>
                      <a:r>
                        <a:rPr lang="tr-TR" sz="1400" dirty="0"/>
                        <a:t>2015 AKTS Kullanıcı Kılavuzu’ndaki anahtar prensipleri taşımalıdır)</a:t>
                      </a:r>
                      <a:endParaRPr lang="tr-TR" sz="1400" b="1" u="none" dirty="0"/>
                    </a:p>
                    <a:p>
                      <a:pPr marL="0" indent="0" algn="l">
                        <a:lnSpc>
                          <a:spcPct val="115000"/>
                        </a:lnSpc>
                        <a:spcAft>
                          <a:spcPts val="0"/>
                        </a:spcAft>
                      </a:pPr>
                      <a:r>
                        <a:rPr lang="tr-TR" sz="1400" b="1" u="none" dirty="0"/>
                        <a:t>B.2.4. Yeterliliklerin sertifikalandırılması ve diploma</a:t>
                      </a:r>
                      <a:endParaRPr lang="tr-TR" sz="1400" b="1" u="none" dirty="0">
                        <a:latin typeface="Times New Roman"/>
                        <a:ea typeface="Calibri"/>
                        <a:cs typeface="Times New Roman"/>
                      </a:endParaRPr>
                    </a:p>
                  </a:txBody>
                  <a:tcPr marL="28569" marR="28569" marT="6878" marB="0" anchor="ctr"/>
                </a:tc>
                <a:extLst>
                  <a:ext uri="{0D108BD9-81ED-4DB2-BD59-A6C34878D82A}">
                    <a16:rowId xmlns:a16="http://schemas.microsoft.com/office/drawing/2014/main" val="10002"/>
                  </a:ext>
                </a:extLst>
              </a:tr>
              <a:tr h="121668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15000"/>
                        </a:lnSpc>
                        <a:spcBef>
                          <a:spcPts val="0"/>
                        </a:spcBef>
                        <a:spcAft>
                          <a:spcPts val="0"/>
                        </a:spcAft>
                        <a:buClrTx/>
                        <a:buSzTx/>
                        <a:buFontTx/>
                        <a:buNone/>
                        <a:tabLst/>
                        <a:defRPr/>
                      </a:pPr>
                      <a:r>
                        <a:rPr lang="tr-TR" sz="1400" b="1" dirty="0"/>
                        <a:t>      B.3 Öğrenme Kaynakları ve Akademik Destek Hizmetleri</a:t>
                      </a:r>
                      <a:r>
                        <a:rPr lang="tr-TR" sz="1100" b="1" dirty="0"/>
                        <a:t>: </a:t>
                      </a:r>
                      <a:r>
                        <a:rPr lang="tr-TR" sz="1100" dirty="0"/>
                        <a:t>Kurum, hedeflediği nitelikli mezun yeterliliklerine ulaşmak ve eğitim- öğretim faaliyetlerini yürütmek için uygun altyapıya, kaynaklara ve ortamlara sahip olmalı ve öğrenme olanaklarının tüm öğrenciler için yeterli ve erişilebilir olmasını güvence altına almalıdır. Kurum öğrencilerin akademik gelişimi ve kariyer planlamasına yönelik destek hizmetleri sağlamalıdır. </a:t>
                      </a:r>
                      <a:endParaRPr lang="tr-TR"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569" marR="28569" marT="6878"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indent="0" algn="l">
                        <a:lnSpc>
                          <a:spcPct val="115000"/>
                        </a:lnSpc>
                        <a:spcAft>
                          <a:spcPts val="0"/>
                        </a:spcAft>
                      </a:pPr>
                      <a:r>
                        <a:rPr lang="tr-TR" sz="1400" b="1" u="none" dirty="0"/>
                        <a:t>B.3.1. Öğrenme ortam ve kaynakları</a:t>
                      </a:r>
                    </a:p>
                    <a:p>
                      <a:pPr marL="0" indent="0" algn="l">
                        <a:lnSpc>
                          <a:spcPct val="115000"/>
                        </a:lnSpc>
                        <a:spcAft>
                          <a:spcPts val="0"/>
                        </a:spcAft>
                      </a:pPr>
                      <a:r>
                        <a:rPr lang="tr-TR" sz="1400" b="1" u="none" dirty="0"/>
                        <a:t>B.3.2. Akademik destek hizmetleri</a:t>
                      </a:r>
                    </a:p>
                    <a:p>
                      <a:pPr marL="0" indent="0" algn="l">
                        <a:lnSpc>
                          <a:spcPct val="115000"/>
                        </a:lnSpc>
                        <a:spcAft>
                          <a:spcPts val="0"/>
                        </a:spcAft>
                      </a:pPr>
                      <a:r>
                        <a:rPr lang="tr-TR" sz="1400" b="1" u="none" dirty="0"/>
                        <a:t>B.3.3. Tesis ve altyapılar </a:t>
                      </a:r>
                    </a:p>
                    <a:p>
                      <a:pPr marL="0" indent="0" algn="l">
                        <a:lnSpc>
                          <a:spcPct val="115000"/>
                        </a:lnSpc>
                        <a:spcAft>
                          <a:spcPts val="0"/>
                        </a:spcAft>
                      </a:pPr>
                      <a:r>
                        <a:rPr lang="tr-TR" sz="1400" b="1" u="none" dirty="0"/>
                        <a:t>B.3.4. Dezavantajlı gruplar</a:t>
                      </a:r>
                    </a:p>
                    <a:p>
                      <a:pPr marL="0" indent="0" algn="l">
                        <a:lnSpc>
                          <a:spcPct val="115000"/>
                        </a:lnSpc>
                        <a:spcAft>
                          <a:spcPts val="0"/>
                        </a:spcAft>
                      </a:pPr>
                      <a:r>
                        <a:rPr lang="tr-TR" sz="1400" b="1" u="none" dirty="0"/>
                        <a:t>B.3.5. Sosyal, kültürel, sportif faaliyetler</a:t>
                      </a:r>
                      <a:endParaRPr lang="tr-TR" sz="1400" b="1" u="none" dirty="0">
                        <a:latin typeface="Times New Roman"/>
                        <a:ea typeface="Calibri"/>
                        <a:cs typeface="Times New Roman"/>
                      </a:endParaRPr>
                    </a:p>
                  </a:txBody>
                  <a:tcPr marL="28569" marR="28569" marT="6878" marB="0" anchor="ctr"/>
                </a:tc>
                <a:extLst>
                  <a:ext uri="{0D108BD9-81ED-4DB2-BD59-A6C34878D82A}">
                    <a16:rowId xmlns:a16="http://schemas.microsoft.com/office/drawing/2014/main" val="10003"/>
                  </a:ext>
                </a:extLst>
              </a:tr>
              <a:tr h="95570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indent="0" algn="l">
                        <a:lnSpc>
                          <a:spcPct val="115000"/>
                        </a:lnSpc>
                        <a:spcAft>
                          <a:spcPts val="0"/>
                        </a:spcAft>
                      </a:pPr>
                      <a:r>
                        <a:rPr lang="tr-TR" sz="1400" b="1" dirty="0"/>
                        <a:t>      B.4 Öğretim Kadrosu </a:t>
                      </a:r>
                      <a:r>
                        <a:rPr lang="tr-TR" sz="1100" dirty="0">
                          <a:effectLst/>
                        </a:rPr>
                        <a:t>Kurum, öğretim elemanlarının işe alınması, atanması, yükseltilmesi ve ders görevlendirmesi ile ilgili tüm süreçlerde adil ve açık olmalıdır. Hedeflenen nitelikli mezun yeterliliklerine ulaşmak amacıyla, öğretim elemanlarının eğitim-öğretim yetkinliklerini sürekli geliştirmek için olanaklar sunmalıdır</a:t>
                      </a:r>
                      <a:endParaRPr lang="tr-TR" sz="1100" dirty="0">
                        <a:latin typeface="Times New Roman"/>
                        <a:ea typeface="Calibri"/>
                        <a:cs typeface="Times New Roman"/>
                      </a:endParaRPr>
                    </a:p>
                  </a:txBody>
                  <a:tcPr marL="28569" marR="28569" marT="6878"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indent="0" algn="l">
                        <a:lnSpc>
                          <a:spcPct val="115000"/>
                        </a:lnSpc>
                        <a:spcAft>
                          <a:spcPts val="0"/>
                        </a:spcAft>
                      </a:pPr>
                      <a:r>
                        <a:rPr lang="tr-TR" sz="1400" b="1" u="none" dirty="0"/>
                        <a:t>B.4.1. Atama, yükseltme ve görevlendirme kriterleri </a:t>
                      </a:r>
                    </a:p>
                    <a:p>
                      <a:pPr marL="0" indent="0" algn="l">
                        <a:lnSpc>
                          <a:spcPct val="115000"/>
                        </a:lnSpc>
                        <a:spcAft>
                          <a:spcPts val="0"/>
                        </a:spcAft>
                      </a:pPr>
                      <a:r>
                        <a:rPr lang="tr-TR" sz="1400" b="1" u="none" dirty="0"/>
                        <a:t>B.4.2. Öğretim yetkinlikleri ve gelişimi </a:t>
                      </a:r>
                    </a:p>
                    <a:p>
                      <a:pPr marL="0" indent="0" algn="l">
                        <a:lnSpc>
                          <a:spcPct val="115000"/>
                        </a:lnSpc>
                        <a:spcAft>
                          <a:spcPts val="0"/>
                        </a:spcAft>
                      </a:pPr>
                      <a:r>
                        <a:rPr lang="tr-TR" sz="1400" b="1" u="none" dirty="0"/>
                        <a:t>B.4.3. Eğitim faaliyetlerine yönelik teşvik ve ödüllendirme</a:t>
                      </a:r>
                      <a:endParaRPr lang="tr-TR" sz="1400" b="1" u="none" dirty="0">
                        <a:latin typeface="Times New Roman"/>
                        <a:ea typeface="Calibri"/>
                        <a:cs typeface="Times New Roman"/>
                      </a:endParaRPr>
                    </a:p>
                  </a:txBody>
                  <a:tcPr marL="28569" marR="28569" marT="6878" marB="0" anchor="ctr"/>
                </a:tc>
                <a:extLst>
                  <a:ext uri="{0D108BD9-81ED-4DB2-BD59-A6C34878D82A}">
                    <a16:rowId xmlns:a16="http://schemas.microsoft.com/office/drawing/2014/main" val="10004"/>
                  </a:ext>
                </a:extLst>
              </a:tr>
            </a:tbl>
          </a:graphicData>
        </a:graphic>
      </p:graphicFrame>
      <p:pic>
        <p:nvPicPr>
          <p:cNvPr id="15" name="Picture 2">
            <a:extLst>
              <a:ext uri="{FF2B5EF4-FFF2-40B4-BE49-F238E27FC236}">
                <a16:creationId xmlns:a16="http://schemas.microsoft.com/office/drawing/2014/main" id="{3234DAB3-DC65-EFBA-8F29-297C29E824F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094720" y="94384"/>
            <a:ext cx="964755" cy="105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50374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BB7B25E-DAF8-84E5-B07D-B2CBA47B3A19}"/>
              </a:ext>
            </a:extLst>
          </p:cNvPr>
          <p:cNvSpPr>
            <a:spLocks noGrp="1"/>
          </p:cNvSpPr>
          <p:nvPr>
            <p:ph type="title"/>
          </p:nvPr>
        </p:nvSpPr>
        <p:spPr>
          <a:xfrm>
            <a:off x="885217" y="286603"/>
            <a:ext cx="10270463" cy="851533"/>
          </a:xfrm>
        </p:spPr>
        <p:txBody>
          <a:bodyPr>
            <a:normAutofit/>
          </a:bodyPr>
          <a:lstStyle/>
          <a:p>
            <a:r>
              <a:rPr lang="tr-TR" sz="3200" b="1" dirty="0">
                <a:solidFill>
                  <a:srgbClr val="0070C0"/>
                </a:solidFill>
                <a:latin typeface="+mn-lt"/>
              </a:rPr>
              <a:t>C. ARAŞTIRMA VE GELİŞTİRME</a:t>
            </a:r>
          </a:p>
        </p:txBody>
      </p:sp>
      <p:graphicFrame>
        <p:nvGraphicFramePr>
          <p:cNvPr id="10" name="6 Tablo">
            <a:extLst>
              <a:ext uri="{FF2B5EF4-FFF2-40B4-BE49-F238E27FC236}">
                <a16:creationId xmlns:a16="http://schemas.microsoft.com/office/drawing/2014/main" id="{2F85362C-8697-6D98-61DB-9ED9E94405D0}"/>
              </a:ext>
            </a:extLst>
          </p:cNvPr>
          <p:cNvGraphicFramePr>
            <a:graphicFrameLocks noGrp="1"/>
          </p:cNvGraphicFramePr>
          <p:nvPr>
            <p:extLst>
              <p:ext uri="{D42A27DB-BD31-4B8C-83A1-F6EECF244321}">
                <p14:modId xmlns:p14="http://schemas.microsoft.com/office/powerpoint/2010/main" val="903203478"/>
              </p:ext>
            </p:extLst>
          </p:nvPr>
        </p:nvGraphicFramePr>
        <p:xfrm>
          <a:off x="885217" y="1227043"/>
          <a:ext cx="10717359" cy="5044884"/>
        </p:xfrm>
        <a:graphic>
          <a:graphicData uri="http://schemas.openxmlformats.org/drawingml/2006/table">
            <a:tbl>
              <a:tblPr/>
              <a:tblGrid>
                <a:gridCol w="5583677">
                  <a:extLst>
                    <a:ext uri="{9D8B030D-6E8A-4147-A177-3AD203B41FA5}">
                      <a16:colId xmlns:a16="http://schemas.microsoft.com/office/drawing/2014/main" val="20000"/>
                    </a:ext>
                  </a:extLst>
                </a:gridCol>
                <a:gridCol w="5133682">
                  <a:extLst>
                    <a:ext uri="{9D8B030D-6E8A-4147-A177-3AD203B41FA5}">
                      <a16:colId xmlns:a16="http://schemas.microsoft.com/office/drawing/2014/main" val="20001"/>
                    </a:ext>
                  </a:extLst>
                </a:gridCol>
              </a:tblGrid>
              <a:tr h="378507">
                <a:tc>
                  <a:txBody>
                    <a:bodyPr/>
                    <a:lstStyle/>
                    <a:p>
                      <a:pPr indent="450215" algn="ctr">
                        <a:lnSpc>
                          <a:spcPct val="115000"/>
                        </a:lnSpc>
                        <a:spcAft>
                          <a:spcPts val="0"/>
                        </a:spcAft>
                      </a:pPr>
                      <a:r>
                        <a:rPr lang="tr-TR" sz="1400" b="1" dirty="0">
                          <a:latin typeface="Times New Roman"/>
                          <a:ea typeface="Calibri"/>
                          <a:cs typeface="Times New Roman"/>
                        </a:rPr>
                        <a:t>ALT ÖLÇÜTLER</a:t>
                      </a:r>
                      <a:endParaRPr lang="tr-TR" sz="1400" dirty="0">
                        <a:latin typeface="Times New Roman"/>
                        <a:ea typeface="Calibri"/>
                        <a:cs typeface="Times New Roman"/>
                      </a:endParaRPr>
                    </a:p>
                  </a:txBody>
                  <a:tcPr marL="28569" marR="28569" marT="6878"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28575" cap="flat" cmpd="sng" algn="ctr">
                      <a:solidFill>
                        <a:srgbClr val="5B9BD5"/>
                      </a:solidFill>
                      <a:prstDash val="solid"/>
                      <a:round/>
                      <a:headEnd type="none" w="med" len="med"/>
                      <a:tailEnd type="none" w="med" len="med"/>
                    </a:lnB>
                    <a:solidFill>
                      <a:srgbClr val="FFFF66"/>
                    </a:solidFill>
                  </a:tcPr>
                </a:tc>
                <a:tc>
                  <a:txBody>
                    <a:bodyPr/>
                    <a:lstStyle/>
                    <a:p>
                      <a:pPr indent="450215" algn="ctr">
                        <a:lnSpc>
                          <a:spcPct val="115000"/>
                        </a:lnSpc>
                        <a:spcAft>
                          <a:spcPts val="0"/>
                        </a:spcAft>
                      </a:pPr>
                      <a:r>
                        <a:rPr lang="tr-TR" sz="1400" b="1" dirty="0">
                          <a:latin typeface="Times New Roman"/>
                          <a:ea typeface="Calibri"/>
                          <a:cs typeface="Times New Roman"/>
                        </a:rPr>
                        <a:t>ALT ÖLÇÜTLER</a:t>
                      </a:r>
                      <a:endParaRPr lang="tr-TR" sz="1400" dirty="0">
                        <a:latin typeface="Times New Roman"/>
                        <a:ea typeface="Calibri"/>
                        <a:cs typeface="Times New Roman"/>
                      </a:endParaRPr>
                    </a:p>
                  </a:txBody>
                  <a:tcPr marL="28569" marR="28569" marT="6878"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28575" cap="flat" cmpd="sng" algn="ctr">
                      <a:solidFill>
                        <a:srgbClr val="5B9BD5"/>
                      </a:solidFill>
                      <a:prstDash val="solid"/>
                      <a:round/>
                      <a:headEnd type="none" w="med" len="med"/>
                      <a:tailEnd type="none" w="med" len="med"/>
                    </a:lnB>
                    <a:solidFill>
                      <a:srgbClr val="FFFF66"/>
                    </a:solidFill>
                  </a:tcPr>
                </a:tc>
                <a:extLst>
                  <a:ext uri="{0D108BD9-81ED-4DB2-BD59-A6C34878D82A}">
                    <a16:rowId xmlns:a16="http://schemas.microsoft.com/office/drawing/2014/main" val="10000"/>
                  </a:ext>
                </a:extLst>
              </a:tr>
              <a:tr h="1692127">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tr-TR" sz="1600" b="1" dirty="0">
                          <a:latin typeface="Times New Roman"/>
                          <a:ea typeface="Calibri"/>
                          <a:cs typeface="Times New Roman"/>
                        </a:rPr>
                        <a:t>C.1 Araştırma Süreçlerinin Yönetimi ve Araştırma Kaynakları</a:t>
                      </a:r>
                      <a:r>
                        <a:rPr lang="tr-TR" sz="1400" b="1" dirty="0">
                          <a:latin typeface="Times New Roman"/>
                          <a:ea typeface="Calibri"/>
                          <a:cs typeface="Times New Roman"/>
                        </a:rPr>
                        <a:t>: </a:t>
                      </a:r>
                      <a:r>
                        <a:rPr lang="tr-TR" sz="1400" dirty="0">
                          <a:solidFill>
                            <a:srgbClr val="C00000"/>
                          </a:solidFill>
                        </a:rPr>
                        <a:t>(Bunlar bir ölçüttür; ölçütler için açıklama yazılmayacaktır. Rapor yazımı alt ölçütler bazında gerçekleştirilecektir). </a:t>
                      </a:r>
                      <a:r>
                        <a:rPr lang="tr-TR" sz="1400" dirty="0"/>
                        <a:t>Kurum, araştırma faaliyetlerini stratejik planı çerçevesinde belirlenen akademik öncelikleri ile yerel, bölgesel ve ulusal kalkınma hedefleriyle uyumlu, değer üretebilen ve toplumsal faydaya dönüştürülebilen biçimde yönetmelidir. Bu faaliyetler için uygun fiziki altyapı ve mali kaynaklar oluşturmalı ve bunların etkin şekilde kullanımını sağlamalıdır.</a:t>
                      </a:r>
                      <a:endParaRPr lang="tr-TR" sz="2000" dirty="0">
                        <a:latin typeface="Times New Roman"/>
                        <a:ea typeface="Calibri"/>
                        <a:cs typeface="Times New Roman"/>
                      </a:endParaRPr>
                    </a:p>
                  </a:txBody>
                  <a:tcPr marL="28569" marR="28569" marT="6878"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28575"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FFFF66"/>
                    </a:solidFill>
                  </a:tcPr>
                </a:tc>
                <a:tc>
                  <a:txBody>
                    <a:bodyPr/>
                    <a:lstStyle/>
                    <a:p>
                      <a:pPr marL="0" indent="0" algn="l">
                        <a:lnSpc>
                          <a:spcPct val="115000"/>
                        </a:lnSpc>
                        <a:spcAft>
                          <a:spcPts val="0"/>
                        </a:spcAft>
                      </a:pPr>
                      <a:r>
                        <a:rPr lang="tr-TR" sz="1800" b="1" u="none" dirty="0">
                          <a:latin typeface="Times New Roman"/>
                          <a:ea typeface="Calibri"/>
                          <a:cs typeface="Calibri"/>
                        </a:rPr>
                        <a:t>C.1.1. Araştırma süreçlerinin yönetimi</a:t>
                      </a:r>
                      <a:endParaRPr lang="tr-TR" sz="1800" b="1" u="none" dirty="0">
                        <a:latin typeface="Times New Roman"/>
                        <a:ea typeface="Calibri"/>
                        <a:cs typeface="Times New Roman"/>
                      </a:endParaRPr>
                    </a:p>
                    <a:p>
                      <a:pPr marL="0" indent="0" algn="l">
                        <a:lnSpc>
                          <a:spcPct val="115000"/>
                        </a:lnSpc>
                        <a:spcAft>
                          <a:spcPts val="0"/>
                        </a:spcAft>
                      </a:pPr>
                      <a:r>
                        <a:rPr lang="tr-TR" sz="1800" b="1" u="none" dirty="0">
                          <a:latin typeface="Times New Roman"/>
                          <a:ea typeface="Calibri"/>
                          <a:cs typeface="Calibri"/>
                        </a:rPr>
                        <a:t>C.1.2. İç ve dış kaynaklar</a:t>
                      </a:r>
                      <a:endParaRPr lang="tr-TR" sz="1800" b="1" u="none" dirty="0">
                        <a:latin typeface="Times New Roman"/>
                        <a:ea typeface="Calibri"/>
                        <a:cs typeface="Times New Roman"/>
                      </a:endParaRPr>
                    </a:p>
                    <a:p>
                      <a:pPr marL="0" indent="0" algn="l">
                        <a:lnSpc>
                          <a:spcPct val="115000"/>
                        </a:lnSpc>
                        <a:spcAft>
                          <a:spcPts val="0"/>
                        </a:spcAft>
                      </a:pPr>
                      <a:r>
                        <a:rPr lang="tr-TR" sz="1800" b="1" u="none" dirty="0">
                          <a:latin typeface="Times New Roman"/>
                          <a:ea typeface="Calibri"/>
                          <a:cs typeface="Calibri"/>
                        </a:rPr>
                        <a:t>C.1.3. Doktora programları ve doktora sonrası imkanlar</a:t>
                      </a:r>
                      <a:endParaRPr lang="tr-TR" sz="1800" b="1" u="none" dirty="0">
                        <a:latin typeface="Times New Roman"/>
                        <a:ea typeface="Calibri"/>
                        <a:cs typeface="Times New Roman"/>
                      </a:endParaRPr>
                    </a:p>
                  </a:txBody>
                  <a:tcPr marL="28569" marR="28569" marT="6878"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28575"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FFFF66"/>
                    </a:solidFill>
                  </a:tcPr>
                </a:tc>
                <a:extLst>
                  <a:ext uri="{0D108BD9-81ED-4DB2-BD59-A6C34878D82A}">
                    <a16:rowId xmlns:a16="http://schemas.microsoft.com/office/drawing/2014/main" val="10001"/>
                  </a:ext>
                </a:extLst>
              </a:tr>
              <a:tr h="1423899">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tr-TR" sz="1600" b="1" dirty="0">
                          <a:latin typeface="Times New Roman"/>
                          <a:ea typeface="Calibri"/>
                          <a:cs typeface="Times New Roman"/>
                        </a:rPr>
                        <a:t>C.2 Araştırma Yetkinliği, İş birlikleri ve Destekler: </a:t>
                      </a:r>
                      <a:r>
                        <a:rPr lang="tr-TR" sz="1400" dirty="0"/>
                        <a:t>Kurum, öğretim elemanları ve araştırmacıların bilimsel araştırma ve sanat yetkinliğini sürdürmek ve iyileştirmek için olanaklar (eğitim, iş birlikleri, destekler vb.) sunmalıdır.</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l">
                        <a:lnSpc>
                          <a:spcPct val="115000"/>
                        </a:lnSpc>
                        <a:spcAft>
                          <a:spcPts val="0"/>
                        </a:spcAft>
                      </a:pPr>
                      <a:endParaRPr lang="tr-TR" sz="1600" dirty="0">
                        <a:latin typeface="Times New Roman"/>
                        <a:ea typeface="Calibri"/>
                        <a:cs typeface="Times New Roman"/>
                      </a:endParaRPr>
                    </a:p>
                  </a:txBody>
                  <a:tcPr marL="28569" marR="28569" marT="6878"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FFFF66"/>
                    </a:solidFill>
                  </a:tcPr>
                </a:tc>
                <a:tc>
                  <a:txBody>
                    <a:bodyPr/>
                    <a:lstStyle/>
                    <a:p>
                      <a:pPr marL="0" indent="0" algn="l">
                        <a:lnSpc>
                          <a:spcPct val="115000"/>
                        </a:lnSpc>
                        <a:spcAft>
                          <a:spcPts val="0"/>
                        </a:spcAft>
                      </a:pPr>
                      <a:r>
                        <a:rPr lang="tr-TR" sz="1800" b="1" u="none" dirty="0">
                          <a:latin typeface="Times New Roman"/>
                          <a:ea typeface="Calibri"/>
                          <a:cs typeface="Calibri"/>
                        </a:rPr>
                        <a:t>C.2.1. Araştırma yetkinlikleri ve gelişimi</a:t>
                      </a:r>
                      <a:endParaRPr lang="tr-TR" sz="1800" b="1" u="none" dirty="0">
                        <a:latin typeface="Times New Roman"/>
                        <a:ea typeface="Calibri"/>
                        <a:cs typeface="Times New Roman"/>
                      </a:endParaRPr>
                    </a:p>
                    <a:p>
                      <a:pPr marL="0" indent="0" algn="l">
                        <a:lnSpc>
                          <a:spcPct val="115000"/>
                        </a:lnSpc>
                        <a:spcAft>
                          <a:spcPts val="0"/>
                        </a:spcAft>
                      </a:pPr>
                      <a:r>
                        <a:rPr lang="tr-TR" sz="1800" b="1" u="none" dirty="0">
                          <a:latin typeface="Times New Roman"/>
                          <a:ea typeface="Calibri"/>
                          <a:cs typeface="Calibri"/>
                        </a:rPr>
                        <a:t>C.2.2. Ulusal ve uluslararası ortak programlar ve ortak araştırma birimleri</a:t>
                      </a:r>
                      <a:endParaRPr lang="tr-TR" sz="1800" b="1" u="none" dirty="0">
                        <a:latin typeface="Times New Roman"/>
                        <a:ea typeface="Calibri"/>
                        <a:cs typeface="Times New Roman"/>
                      </a:endParaRPr>
                    </a:p>
                  </a:txBody>
                  <a:tcPr marL="28569" marR="28569" marT="6878"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FFFF66"/>
                    </a:solidFill>
                  </a:tcPr>
                </a:tc>
                <a:extLst>
                  <a:ext uri="{0D108BD9-81ED-4DB2-BD59-A6C34878D82A}">
                    <a16:rowId xmlns:a16="http://schemas.microsoft.com/office/drawing/2014/main" val="10002"/>
                  </a:ext>
                </a:extLst>
              </a:tr>
              <a:tr h="1081377">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tr-TR" sz="1600" b="1" dirty="0">
                          <a:latin typeface="Times New Roman"/>
                          <a:ea typeface="Calibri"/>
                          <a:cs typeface="Times New Roman"/>
                        </a:rPr>
                        <a:t>C.3 Araştırma Performansı: </a:t>
                      </a:r>
                      <a:r>
                        <a:rPr lang="tr-TR" sz="1400" dirty="0"/>
                        <a:t>Kurum, araştırma faaliyetlerini verilere dayalı ve periyodik olarak ölçmeli, değerlendirmeli ve sonuçlarını yayımlamalıdır. Elde edilen bulgular, kurumun araştırma ve geliştirme performansının periyodik olarak gözden geçirilmesi ve sürekli iyileştirilmesi için kullanılmalıdır.</a:t>
                      </a:r>
                      <a:endParaRPr lang="tr-TR" sz="1600" dirty="0">
                        <a:latin typeface="Times New Roman"/>
                        <a:ea typeface="Calibri"/>
                        <a:cs typeface="Times New Roman"/>
                      </a:endParaRPr>
                    </a:p>
                  </a:txBody>
                  <a:tcPr marL="28569" marR="28569" marT="6878"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FFFF66"/>
                    </a:solidFill>
                  </a:tcPr>
                </a:tc>
                <a:tc>
                  <a:txBody>
                    <a:bodyPr/>
                    <a:lstStyle/>
                    <a:p>
                      <a:pPr marL="0" indent="0" algn="l">
                        <a:lnSpc>
                          <a:spcPct val="115000"/>
                        </a:lnSpc>
                        <a:spcAft>
                          <a:spcPts val="0"/>
                        </a:spcAft>
                      </a:pPr>
                      <a:r>
                        <a:rPr lang="tr-TR" sz="1800" b="1" u="none" dirty="0">
                          <a:latin typeface="Times New Roman"/>
                          <a:ea typeface="Calibri"/>
                          <a:cs typeface="Calibri"/>
                        </a:rPr>
                        <a:t>C.3.1. Araştırma performansının izlenmesi ve değerlendirilmesi</a:t>
                      </a:r>
                      <a:endParaRPr lang="tr-TR" sz="1800" b="1" u="none" dirty="0">
                        <a:latin typeface="Times New Roman"/>
                        <a:ea typeface="Calibri"/>
                        <a:cs typeface="Times New Roman"/>
                      </a:endParaRPr>
                    </a:p>
                    <a:p>
                      <a:pPr marL="0" indent="0" algn="l">
                        <a:lnSpc>
                          <a:spcPct val="115000"/>
                        </a:lnSpc>
                        <a:spcAft>
                          <a:spcPts val="0"/>
                        </a:spcAft>
                      </a:pPr>
                      <a:r>
                        <a:rPr lang="tr-TR" sz="1800" b="1" u="none" dirty="0">
                          <a:latin typeface="Times New Roman"/>
                          <a:ea typeface="Calibri"/>
                          <a:cs typeface="Calibri"/>
                        </a:rPr>
                        <a:t>C.3.2. Öğretim elemanı/araştırmacı performansının değerlendirilmesi</a:t>
                      </a:r>
                      <a:endParaRPr lang="tr-TR" sz="1800" b="1" u="none" dirty="0">
                        <a:latin typeface="Times New Roman"/>
                        <a:ea typeface="Calibri"/>
                        <a:cs typeface="Times New Roman"/>
                      </a:endParaRPr>
                    </a:p>
                  </a:txBody>
                  <a:tcPr marL="28569" marR="28569" marT="6878"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FFFF66"/>
                    </a:solidFill>
                  </a:tcPr>
                </a:tc>
                <a:extLst>
                  <a:ext uri="{0D108BD9-81ED-4DB2-BD59-A6C34878D82A}">
                    <a16:rowId xmlns:a16="http://schemas.microsoft.com/office/drawing/2014/main" val="10003"/>
                  </a:ext>
                </a:extLst>
              </a:tr>
            </a:tbl>
          </a:graphicData>
        </a:graphic>
      </p:graphicFrame>
      <p:pic>
        <p:nvPicPr>
          <p:cNvPr id="11" name="Picture 2">
            <a:extLst>
              <a:ext uri="{FF2B5EF4-FFF2-40B4-BE49-F238E27FC236}">
                <a16:creationId xmlns:a16="http://schemas.microsoft.com/office/drawing/2014/main" id="{2F4C83BF-D5E0-F7BB-3406-074599DDDEC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094720" y="94384"/>
            <a:ext cx="964755" cy="105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54655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9799B57-72D3-6901-EF7B-BC92A5698A7E}"/>
              </a:ext>
            </a:extLst>
          </p:cNvPr>
          <p:cNvSpPr>
            <a:spLocks noGrp="1"/>
          </p:cNvSpPr>
          <p:nvPr>
            <p:ph type="title"/>
          </p:nvPr>
        </p:nvSpPr>
        <p:spPr>
          <a:xfrm>
            <a:off x="817123" y="286604"/>
            <a:ext cx="10338557" cy="841806"/>
          </a:xfrm>
        </p:spPr>
        <p:txBody>
          <a:bodyPr/>
          <a:lstStyle/>
          <a:p>
            <a:r>
              <a:rPr kumimoji="0" lang="tr-TR" sz="2999" b="1" i="0" u="none" strike="noStrike" kern="1200" cap="none" spc="0" normalizeH="0" baseline="0" noProof="0" dirty="0">
                <a:ln>
                  <a:noFill/>
                </a:ln>
                <a:solidFill>
                  <a:srgbClr val="0070C0"/>
                </a:solidFill>
                <a:effectLst/>
                <a:uLnTx/>
                <a:uFillTx/>
                <a:latin typeface="Calibri"/>
                <a:ea typeface="+mj-ea"/>
                <a:cs typeface="+mj-cs"/>
              </a:rPr>
              <a:t>D. TOPLUMSAL KATKI </a:t>
            </a:r>
            <a:endParaRPr lang="tr-TR" dirty="0">
              <a:solidFill>
                <a:srgbClr val="0070C0"/>
              </a:solidFill>
            </a:endParaRPr>
          </a:p>
        </p:txBody>
      </p:sp>
      <p:graphicFrame>
        <p:nvGraphicFramePr>
          <p:cNvPr id="4" name="7 Tablo">
            <a:extLst>
              <a:ext uri="{FF2B5EF4-FFF2-40B4-BE49-F238E27FC236}">
                <a16:creationId xmlns:a16="http://schemas.microsoft.com/office/drawing/2014/main" id="{9B85E88B-062D-4D3C-F44A-FB89FB9E5300}"/>
              </a:ext>
            </a:extLst>
          </p:cNvPr>
          <p:cNvGraphicFramePr>
            <a:graphicFrameLocks noGrp="1"/>
          </p:cNvGraphicFramePr>
          <p:nvPr>
            <p:extLst>
              <p:ext uri="{D42A27DB-BD31-4B8C-83A1-F6EECF244321}">
                <p14:modId xmlns:p14="http://schemas.microsoft.com/office/powerpoint/2010/main" val="3083133599"/>
              </p:ext>
            </p:extLst>
          </p:nvPr>
        </p:nvGraphicFramePr>
        <p:xfrm>
          <a:off x="817123" y="1303506"/>
          <a:ext cx="10768520" cy="4756825"/>
        </p:xfrm>
        <a:graphic>
          <a:graphicData uri="http://schemas.openxmlformats.org/drawingml/2006/table">
            <a:tbl>
              <a:tblPr/>
              <a:tblGrid>
                <a:gridCol w="5252937">
                  <a:extLst>
                    <a:ext uri="{9D8B030D-6E8A-4147-A177-3AD203B41FA5}">
                      <a16:colId xmlns:a16="http://schemas.microsoft.com/office/drawing/2014/main" val="20000"/>
                    </a:ext>
                  </a:extLst>
                </a:gridCol>
                <a:gridCol w="5515583">
                  <a:extLst>
                    <a:ext uri="{9D8B030D-6E8A-4147-A177-3AD203B41FA5}">
                      <a16:colId xmlns:a16="http://schemas.microsoft.com/office/drawing/2014/main" val="20001"/>
                    </a:ext>
                  </a:extLst>
                </a:gridCol>
              </a:tblGrid>
              <a:tr h="488743">
                <a:tc>
                  <a:txBody>
                    <a:bodyPr/>
                    <a:lstStyle/>
                    <a:p>
                      <a:pPr indent="450215" algn="ctr">
                        <a:lnSpc>
                          <a:spcPct val="115000"/>
                        </a:lnSpc>
                        <a:spcAft>
                          <a:spcPts val="0"/>
                        </a:spcAft>
                      </a:pPr>
                      <a:r>
                        <a:rPr lang="tr-TR" sz="2400" b="1" dirty="0">
                          <a:solidFill>
                            <a:schemeClr val="tx1"/>
                          </a:solidFill>
                          <a:latin typeface="Times New Roman"/>
                          <a:ea typeface="Calibri"/>
                          <a:cs typeface="Times New Roman"/>
                        </a:rPr>
                        <a:t>ÖLÇÜT</a:t>
                      </a:r>
                      <a:endParaRPr lang="tr-TR" sz="2400" dirty="0">
                        <a:solidFill>
                          <a:schemeClr val="tx1"/>
                        </a:solidFill>
                        <a:latin typeface="Times New Roman"/>
                        <a:ea typeface="Calibri"/>
                        <a:cs typeface="Times New Roman"/>
                      </a:endParaRPr>
                    </a:p>
                  </a:txBody>
                  <a:tcPr marL="28569" marR="28569" marT="6878"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28575" cap="flat" cmpd="sng" algn="ctr">
                      <a:solidFill>
                        <a:srgbClr val="5B9BD5"/>
                      </a:solidFill>
                      <a:prstDash val="solid"/>
                      <a:round/>
                      <a:headEnd type="none" w="med" len="med"/>
                      <a:tailEnd type="none" w="med" len="med"/>
                    </a:lnB>
                    <a:solidFill>
                      <a:srgbClr val="FF9933"/>
                    </a:solidFill>
                  </a:tcPr>
                </a:tc>
                <a:tc>
                  <a:txBody>
                    <a:bodyPr/>
                    <a:lstStyle/>
                    <a:p>
                      <a:pPr indent="450215" algn="ctr">
                        <a:lnSpc>
                          <a:spcPct val="115000"/>
                        </a:lnSpc>
                        <a:spcAft>
                          <a:spcPts val="0"/>
                        </a:spcAft>
                      </a:pPr>
                      <a:r>
                        <a:rPr lang="tr-TR" sz="2400" b="1" dirty="0">
                          <a:solidFill>
                            <a:schemeClr val="tx1"/>
                          </a:solidFill>
                          <a:latin typeface="Times New Roman"/>
                          <a:ea typeface="Calibri"/>
                          <a:cs typeface="Times New Roman"/>
                        </a:rPr>
                        <a:t>ALT ÖLÇÜTLER</a:t>
                      </a:r>
                      <a:endParaRPr lang="tr-TR" sz="2400" dirty="0">
                        <a:solidFill>
                          <a:schemeClr val="tx1"/>
                        </a:solidFill>
                        <a:latin typeface="Times New Roman"/>
                        <a:ea typeface="Calibri"/>
                        <a:cs typeface="Times New Roman"/>
                      </a:endParaRPr>
                    </a:p>
                  </a:txBody>
                  <a:tcPr marL="28569" marR="28569" marT="6878"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28575" cap="flat" cmpd="sng" algn="ctr">
                      <a:solidFill>
                        <a:srgbClr val="5B9BD5"/>
                      </a:solidFill>
                      <a:prstDash val="solid"/>
                      <a:round/>
                      <a:headEnd type="none" w="med" len="med"/>
                      <a:tailEnd type="none" w="med" len="med"/>
                    </a:lnB>
                    <a:solidFill>
                      <a:srgbClr val="FF9933"/>
                    </a:solidFill>
                  </a:tcPr>
                </a:tc>
                <a:extLst>
                  <a:ext uri="{0D108BD9-81ED-4DB2-BD59-A6C34878D82A}">
                    <a16:rowId xmlns:a16="http://schemas.microsoft.com/office/drawing/2014/main" val="10000"/>
                  </a:ext>
                </a:extLst>
              </a:tr>
              <a:tr h="2367687">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tr-TR" sz="1600" b="1" dirty="0">
                          <a:latin typeface="Times New Roman"/>
                          <a:ea typeface="Calibri"/>
                          <a:cs typeface="Times New Roman"/>
                        </a:rPr>
                        <a:t>D.1. Toplumsal Katkı Süreçlerinin Yönetimi ve Toplumsal Katkı Kaynakları: </a:t>
                      </a:r>
                      <a:r>
                        <a:rPr lang="tr-TR" sz="1600" dirty="0">
                          <a:solidFill>
                            <a:srgbClr val="C00000"/>
                          </a:solidFill>
                        </a:rPr>
                        <a:t>(Bunlar bir ölçüttür; ölçütler için açıklama yazılmayacaktır. Rapor yazımı alt ölçütler bazında gerçekleştirilecektir). </a:t>
                      </a:r>
                      <a:r>
                        <a:rPr lang="tr-TR" sz="1400" dirty="0"/>
                        <a:t>Kurum, toplumsal katkı faaliyetlerini stratejik amaçları ve hedefleri doğrultusunda yönetmelidir. Bu faaliyetler için uygun fiziki altyapı ve mali kaynaklar oluşturmalı ve bunların etkin şekilde kullanımını sağlamalıdır.</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569" marR="28569" marT="6878"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28575"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FF9933"/>
                    </a:solidFill>
                  </a:tcPr>
                </a:tc>
                <a:tc>
                  <a:txBody>
                    <a:bodyPr/>
                    <a:lstStyle/>
                    <a:p>
                      <a:pPr marL="0" indent="0" algn="l">
                        <a:lnSpc>
                          <a:spcPct val="115000"/>
                        </a:lnSpc>
                        <a:spcAft>
                          <a:spcPts val="0"/>
                        </a:spcAft>
                      </a:pPr>
                      <a:r>
                        <a:rPr lang="tr-TR" sz="2000" b="1" u="none" dirty="0">
                          <a:latin typeface="Times New Roman"/>
                          <a:ea typeface="Calibri"/>
                          <a:cs typeface="Calibri"/>
                        </a:rPr>
                        <a:t>D.1.1. Toplumsal katkı süreçlerinin yönetimi</a:t>
                      </a:r>
                      <a:endParaRPr lang="tr-TR" sz="2000" b="1" u="none" dirty="0">
                        <a:latin typeface="Times New Roman"/>
                        <a:ea typeface="Calibri"/>
                        <a:cs typeface="Times New Roman"/>
                      </a:endParaRPr>
                    </a:p>
                    <a:p>
                      <a:pPr marL="0" indent="0" algn="l">
                        <a:lnSpc>
                          <a:spcPct val="115000"/>
                        </a:lnSpc>
                        <a:spcAft>
                          <a:spcPts val="0"/>
                        </a:spcAft>
                      </a:pPr>
                      <a:r>
                        <a:rPr lang="tr-TR" sz="2000" b="1" u="none" dirty="0">
                          <a:latin typeface="Times New Roman"/>
                          <a:ea typeface="Calibri"/>
                          <a:cs typeface="Calibri"/>
                        </a:rPr>
                        <a:t>D.1.2. Kaynaklar</a:t>
                      </a:r>
                      <a:endParaRPr lang="tr-TR" sz="2000" b="1" u="none" dirty="0">
                        <a:latin typeface="Times New Roman"/>
                        <a:ea typeface="Calibri"/>
                        <a:cs typeface="Times New Roman"/>
                      </a:endParaRPr>
                    </a:p>
                  </a:txBody>
                  <a:tcPr marL="28569" marR="28569" marT="6878"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28575"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FF9933"/>
                    </a:solidFill>
                  </a:tcPr>
                </a:tc>
                <a:extLst>
                  <a:ext uri="{0D108BD9-81ED-4DB2-BD59-A6C34878D82A}">
                    <a16:rowId xmlns:a16="http://schemas.microsoft.com/office/drawing/2014/main" val="10001"/>
                  </a:ext>
                </a:extLst>
              </a:tr>
              <a:tr h="1900395">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tr-TR" sz="1600" b="1" dirty="0">
                          <a:latin typeface="Times New Roman"/>
                          <a:ea typeface="Calibri"/>
                          <a:cs typeface="Times New Roman"/>
                        </a:rPr>
                        <a:t>D.2. Toplumsal Katkı Performansı: </a:t>
                      </a:r>
                      <a:r>
                        <a:rPr lang="tr-TR" sz="1600" dirty="0"/>
                        <a:t>Kurum, toplumsal katkı stratejisi ve hedefleri doğrultusunda yürüttüğü faaliyetleri periyodik olarak izlemeli ve sürekli iyileştirmelidir.</a:t>
                      </a:r>
                      <a:endParaRPr lang="tr-TR" sz="1600" dirty="0">
                        <a:latin typeface="Times New Roman"/>
                        <a:ea typeface="Calibri"/>
                        <a:cs typeface="Times New Roman"/>
                      </a:endParaRPr>
                    </a:p>
                  </a:txBody>
                  <a:tcPr marL="28569" marR="28569" marT="6878"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FF9933"/>
                    </a:solidFill>
                  </a:tcPr>
                </a:tc>
                <a:tc>
                  <a:txBody>
                    <a:bodyPr/>
                    <a:lstStyle/>
                    <a:p>
                      <a:pPr marL="0" indent="0" algn="l">
                        <a:lnSpc>
                          <a:spcPct val="115000"/>
                        </a:lnSpc>
                        <a:spcAft>
                          <a:spcPts val="0"/>
                        </a:spcAft>
                      </a:pPr>
                      <a:r>
                        <a:rPr lang="tr-TR" sz="2000" b="1" u="none" dirty="0">
                          <a:latin typeface="Times New Roman"/>
                          <a:ea typeface="Calibri"/>
                          <a:cs typeface="Calibri"/>
                        </a:rPr>
                        <a:t>D.2.1.Toplumsal katkı performansının izlenmesi ve değerlendirilmesi</a:t>
                      </a:r>
                      <a:endParaRPr lang="tr-TR" sz="2000" b="1" u="none" dirty="0">
                        <a:latin typeface="Times New Roman"/>
                        <a:ea typeface="Calibri"/>
                        <a:cs typeface="Times New Roman"/>
                      </a:endParaRPr>
                    </a:p>
                  </a:txBody>
                  <a:tcPr marL="28569" marR="28569" marT="6878"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FF9933"/>
                    </a:solidFill>
                  </a:tcPr>
                </a:tc>
                <a:extLst>
                  <a:ext uri="{0D108BD9-81ED-4DB2-BD59-A6C34878D82A}">
                    <a16:rowId xmlns:a16="http://schemas.microsoft.com/office/drawing/2014/main" val="10002"/>
                  </a:ext>
                </a:extLst>
              </a:tr>
            </a:tbl>
          </a:graphicData>
        </a:graphic>
      </p:graphicFrame>
      <p:pic>
        <p:nvPicPr>
          <p:cNvPr id="5" name="Picture 2">
            <a:extLst>
              <a:ext uri="{FF2B5EF4-FFF2-40B4-BE49-F238E27FC236}">
                <a16:creationId xmlns:a16="http://schemas.microsoft.com/office/drawing/2014/main" id="{0414E142-4785-E0F5-439D-42CED2D610A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094720" y="94384"/>
            <a:ext cx="964755" cy="105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6617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000A9FF-EB12-5F22-969B-3BAB988F7160}"/>
              </a:ext>
            </a:extLst>
          </p:cNvPr>
          <p:cNvSpPr>
            <a:spLocks noGrp="1"/>
          </p:cNvSpPr>
          <p:nvPr>
            <p:ph type="title"/>
          </p:nvPr>
        </p:nvSpPr>
        <p:spPr/>
        <p:txBody>
          <a:bodyPr>
            <a:normAutofit/>
          </a:bodyPr>
          <a:lstStyle/>
          <a:p>
            <a:r>
              <a:rPr lang="tr-TR" sz="3600" b="1" dirty="0" err="1">
                <a:solidFill>
                  <a:srgbClr val="0070C0"/>
                </a:solidFill>
              </a:rPr>
              <a:t>KİDR’in</a:t>
            </a:r>
            <a:r>
              <a:rPr lang="tr-TR" sz="3600" b="1" dirty="0">
                <a:solidFill>
                  <a:srgbClr val="0070C0"/>
                </a:solidFill>
              </a:rPr>
              <a:t> Amacı</a:t>
            </a:r>
          </a:p>
        </p:txBody>
      </p:sp>
      <p:sp>
        <p:nvSpPr>
          <p:cNvPr id="3" name="İçerik Yer Tutucusu 2">
            <a:extLst>
              <a:ext uri="{FF2B5EF4-FFF2-40B4-BE49-F238E27FC236}">
                <a16:creationId xmlns:a16="http://schemas.microsoft.com/office/drawing/2014/main" id="{91D183A7-616D-5330-71C7-29A71BD279DC}"/>
              </a:ext>
            </a:extLst>
          </p:cNvPr>
          <p:cNvSpPr>
            <a:spLocks noGrp="1"/>
          </p:cNvSpPr>
          <p:nvPr>
            <p:ph idx="1"/>
          </p:nvPr>
        </p:nvSpPr>
        <p:spPr/>
        <p:txBody>
          <a:bodyPr/>
          <a:lstStyle/>
          <a:p>
            <a:pPr>
              <a:buClr>
                <a:schemeClr val="accent2"/>
              </a:buClr>
              <a:buFont typeface="Wingdings" panose="05000000000000000000" pitchFamily="2" charset="2"/>
              <a:buChar char="Ø"/>
            </a:pPr>
            <a:r>
              <a:rPr lang="tr-TR" sz="2400" dirty="0"/>
              <a:t> Kurumun kendi güçlü ve gelişmeye açık yönlerini tanımasına ve iyileştirme süreçlerine ve, </a:t>
            </a:r>
          </a:p>
          <a:p>
            <a:pPr>
              <a:buClr>
                <a:schemeClr val="accent2"/>
              </a:buClr>
              <a:buFont typeface="Wingdings" panose="05000000000000000000" pitchFamily="2" charset="2"/>
              <a:buChar char="Ø"/>
            </a:pPr>
            <a:r>
              <a:rPr lang="tr-TR" sz="2400" dirty="0"/>
              <a:t> Kurumun paydaşlarıyla iletişim ve iş birliği, öz değerlendirme çalışmaları ve kalite güvencesi kültürünün yaygınlaştırılması ve içselleştirilmesine katkı sağlamaktır. </a:t>
            </a:r>
          </a:p>
          <a:p>
            <a:pPr marL="0" indent="0">
              <a:buClr>
                <a:schemeClr val="accent2"/>
              </a:buClr>
              <a:buNone/>
            </a:pPr>
            <a:endParaRPr lang="tr-TR" sz="2400" dirty="0"/>
          </a:p>
          <a:p>
            <a:pPr marL="0" indent="0">
              <a:buClr>
                <a:schemeClr val="accent2"/>
              </a:buClr>
              <a:buNone/>
            </a:pPr>
            <a:r>
              <a:rPr lang="tr-TR" sz="2400" dirty="0"/>
              <a:t>Olgunluk düzeyi yüksek bir KİDR ancak yıl içerisinde </a:t>
            </a:r>
            <a:r>
              <a:rPr lang="tr-TR" sz="2400" b="1" dirty="0">
                <a:solidFill>
                  <a:srgbClr val="002060"/>
                </a:solidFill>
              </a:rPr>
              <a:t>iç kalite güvencesi sistemi ve iç değerlendirme çalışmalarının</a:t>
            </a:r>
            <a:r>
              <a:rPr lang="tr-TR" sz="2400" dirty="0">
                <a:solidFill>
                  <a:srgbClr val="FF0000"/>
                </a:solidFill>
              </a:rPr>
              <a:t> </a:t>
            </a:r>
            <a:r>
              <a:rPr lang="tr-TR" sz="2400" dirty="0"/>
              <a:t>etkin ve etkili gerçekleştirilmesi ile mümkündür.</a:t>
            </a:r>
          </a:p>
          <a:p>
            <a:pPr>
              <a:buClr>
                <a:schemeClr val="accent2"/>
              </a:buClr>
              <a:buFont typeface="Wingdings" panose="05000000000000000000" pitchFamily="2" charset="2"/>
              <a:buChar char="Ø"/>
            </a:pPr>
            <a:endParaRPr lang="tr-TR" sz="2400" dirty="0"/>
          </a:p>
          <a:p>
            <a:endParaRPr lang="tr-TR" dirty="0"/>
          </a:p>
          <a:p>
            <a:endParaRPr lang="tr-TR" dirty="0"/>
          </a:p>
        </p:txBody>
      </p:sp>
      <p:pic>
        <p:nvPicPr>
          <p:cNvPr id="4" name="Picture 2">
            <a:extLst>
              <a:ext uri="{FF2B5EF4-FFF2-40B4-BE49-F238E27FC236}">
                <a16:creationId xmlns:a16="http://schemas.microsoft.com/office/drawing/2014/main" id="{A9B2427B-AEC0-C731-2F32-001E0347E47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031208" y="25330"/>
            <a:ext cx="1028268" cy="1122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86839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95E88DF-AD03-B960-F8BB-7FAB28527934}"/>
              </a:ext>
            </a:extLst>
          </p:cNvPr>
          <p:cNvSpPr>
            <a:spLocks noGrp="1"/>
          </p:cNvSpPr>
          <p:nvPr>
            <p:ph idx="1"/>
          </p:nvPr>
        </p:nvSpPr>
        <p:spPr/>
        <p:txBody>
          <a:bodyPr>
            <a:normAutofit/>
          </a:bodyPr>
          <a:lstStyle/>
          <a:p>
            <a:pPr algn="ctr"/>
            <a:endParaRPr lang="tr-TR" sz="3600" dirty="0"/>
          </a:p>
          <a:p>
            <a:pPr algn="ctr"/>
            <a:endParaRPr lang="tr-TR" sz="3600" dirty="0"/>
          </a:p>
          <a:p>
            <a:pPr algn="ctr"/>
            <a:r>
              <a:rPr lang="tr-TR" sz="4000" b="1" dirty="0">
                <a:solidFill>
                  <a:srgbClr val="0070C0"/>
                </a:solidFill>
              </a:rPr>
              <a:t>ALT ÖLÇÜTLERDEN BAZI ÖRNEK KANITLAR</a:t>
            </a:r>
          </a:p>
        </p:txBody>
      </p:sp>
      <p:pic>
        <p:nvPicPr>
          <p:cNvPr id="6" name="Picture 2">
            <a:extLst>
              <a:ext uri="{FF2B5EF4-FFF2-40B4-BE49-F238E27FC236}">
                <a16:creationId xmlns:a16="http://schemas.microsoft.com/office/drawing/2014/main" id="{7ECBAD3C-795A-48F2-F400-E0A4E3465F7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094720" y="94384"/>
            <a:ext cx="964755" cy="105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54364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CFAE153-013C-D585-D595-66CF35CEE7A9}"/>
              </a:ext>
            </a:extLst>
          </p:cNvPr>
          <p:cNvSpPr>
            <a:spLocks noGrp="1"/>
          </p:cNvSpPr>
          <p:nvPr>
            <p:ph type="title"/>
          </p:nvPr>
        </p:nvSpPr>
        <p:spPr/>
        <p:txBody>
          <a:bodyPr/>
          <a:lstStyle/>
          <a:p>
            <a:r>
              <a:rPr kumimoji="0" lang="tr-TR" sz="3200" b="1" i="0" u="none" strike="noStrike" kern="1200" cap="none" spc="-50" normalizeH="0" baseline="0" noProof="0" dirty="0">
                <a:ln>
                  <a:noFill/>
                </a:ln>
                <a:solidFill>
                  <a:srgbClr val="0070C0"/>
                </a:solidFill>
                <a:effectLst/>
                <a:uLnTx/>
                <a:uFillTx/>
                <a:latin typeface="Calibri" panose="020F0502020204030204"/>
                <a:ea typeface="+mj-ea"/>
                <a:cs typeface="+mj-cs"/>
              </a:rPr>
              <a:t>A. LİDERLİK, YÖNETİŞİM VE KALİTE</a:t>
            </a:r>
            <a:endParaRPr lang="tr-TR" dirty="0"/>
          </a:p>
        </p:txBody>
      </p:sp>
      <p:sp>
        <p:nvSpPr>
          <p:cNvPr id="3" name="İçerik Yer Tutucusu 2">
            <a:extLst>
              <a:ext uri="{FF2B5EF4-FFF2-40B4-BE49-F238E27FC236}">
                <a16:creationId xmlns:a16="http://schemas.microsoft.com/office/drawing/2014/main" id="{A3AB9AAA-ED34-6CB9-6424-19525456DE6C}"/>
              </a:ext>
            </a:extLst>
          </p:cNvPr>
          <p:cNvSpPr>
            <a:spLocks noGrp="1"/>
          </p:cNvSpPr>
          <p:nvPr>
            <p:ph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2800" b="1" i="0" u="none" strike="noStrike" kern="1200" cap="none" spc="0" normalizeH="0" baseline="0" noProof="0" dirty="0">
                <a:ln>
                  <a:noFill/>
                </a:ln>
                <a:solidFill>
                  <a:schemeClr val="tx2"/>
                </a:solidFill>
                <a:effectLst/>
                <a:uLnTx/>
                <a:uFillTx/>
                <a:latin typeface="Calibri"/>
                <a:ea typeface="+mn-ea"/>
                <a:cs typeface="+mn-cs"/>
              </a:rPr>
              <a:t>A.1. Liderlik ve Kalite</a:t>
            </a:r>
            <a:endParaRPr kumimoji="0" lang="tr-TR" sz="2800" b="0" i="0" u="none" strike="noStrike" kern="1200" cap="none" spc="0" normalizeH="0" baseline="0" noProof="0" dirty="0">
              <a:ln>
                <a:noFill/>
              </a:ln>
              <a:solidFill>
                <a:schemeClr val="tx2"/>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2800" b="1" i="0" u="none" strike="noStrike" kern="1200" cap="none" spc="0" normalizeH="0" baseline="0" noProof="0" dirty="0">
                <a:ln>
                  <a:noFill/>
                </a:ln>
                <a:solidFill>
                  <a:schemeClr val="tx2"/>
                </a:solidFill>
                <a:effectLst/>
                <a:uLnTx/>
                <a:uFillTx/>
                <a:latin typeface="Calibri"/>
                <a:ea typeface="+mn-ea"/>
                <a:cs typeface="+mn-cs"/>
              </a:rPr>
              <a:t>    </a:t>
            </a:r>
            <a:r>
              <a:rPr kumimoji="0" lang="tr-TR" sz="2400" b="1" i="0" u="none" strike="noStrike" kern="1200" cap="none" spc="0" normalizeH="0" baseline="0" noProof="0" dirty="0">
                <a:ln>
                  <a:noFill/>
                </a:ln>
                <a:solidFill>
                  <a:schemeClr val="tx2"/>
                </a:solidFill>
                <a:effectLst/>
                <a:uLnTx/>
                <a:uFillTx/>
                <a:latin typeface="Calibri"/>
                <a:ea typeface="+mn-ea"/>
                <a:cs typeface="+mn-cs"/>
              </a:rPr>
              <a:t>A.1.1. Yönetişim modeli ve idari yapı</a:t>
            </a:r>
          </a:p>
          <a:p>
            <a:pPr lvl="1">
              <a:lnSpc>
                <a:spcPct val="100000"/>
              </a:lnSpc>
              <a:spcBef>
                <a:spcPts val="0"/>
              </a:spcBef>
              <a:spcAft>
                <a:spcPts val="0"/>
              </a:spcAft>
              <a:buClr>
                <a:schemeClr val="accent2"/>
              </a:buClr>
              <a:buFont typeface="Wingdings" panose="05000000000000000000" pitchFamily="2" charset="2"/>
              <a:buChar char="Ø"/>
              <a:defRPr/>
            </a:pPr>
            <a:r>
              <a:rPr lang="tr-TR" sz="2200" dirty="0"/>
              <a:t>Yönetişim modeli ve organizasyon şeması </a:t>
            </a:r>
          </a:p>
          <a:p>
            <a:pPr lvl="1">
              <a:lnSpc>
                <a:spcPct val="100000"/>
              </a:lnSpc>
              <a:spcBef>
                <a:spcPts val="0"/>
              </a:spcBef>
              <a:spcAft>
                <a:spcPts val="0"/>
              </a:spcAft>
              <a:buClr>
                <a:schemeClr val="accent2"/>
              </a:buClr>
              <a:buFont typeface="Wingdings" panose="05000000000000000000" pitchFamily="2" charset="2"/>
              <a:buChar char="Ø"/>
              <a:defRPr/>
            </a:pPr>
            <a:r>
              <a:rPr lang="tr-TR" sz="2200" dirty="0"/>
              <a:t>Kurumun yönetişim ve idari alanlarla ilgili politikasını ve stratejik amaçlarını uyguladığına dair uygulamalar/kanıtlar </a:t>
            </a:r>
          </a:p>
          <a:p>
            <a:pPr lvl="1">
              <a:lnSpc>
                <a:spcPct val="100000"/>
              </a:lnSpc>
              <a:spcBef>
                <a:spcPts val="0"/>
              </a:spcBef>
              <a:spcAft>
                <a:spcPts val="0"/>
              </a:spcAft>
              <a:buClr>
                <a:schemeClr val="accent2"/>
              </a:buClr>
              <a:buFont typeface="Wingdings" panose="05000000000000000000" pitchFamily="2" charset="2"/>
              <a:buChar char="Ø"/>
              <a:defRPr/>
            </a:pPr>
            <a:r>
              <a:rPr lang="tr-TR" sz="2200" dirty="0"/>
              <a:t>Yönetişim ve organizasyonel yapılanma uygulamalarına ilişkin izleme ve iyileştirme kanıtları </a:t>
            </a:r>
          </a:p>
          <a:p>
            <a:pPr lvl="1">
              <a:lnSpc>
                <a:spcPct val="100000"/>
              </a:lnSpc>
              <a:spcBef>
                <a:spcPts val="0"/>
              </a:spcBef>
              <a:spcAft>
                <a:spcPts val="0"/>
              </a:spcAft>
              <a:buClr>
                <a:schemeClr val="accent2"/>
              </a:buClr>
              <a:buFont typeface="Wingdings" panose="05000000000000000000" pitchFamily="2" charset="2"/>
              <a:buChar char="Ø"/>
              <a:defRPr/>
            </a:pPr>
            <a:r>
              <a:rPr lang="tr-TR" sz="2200" dirty="0"/>
              <a:t>Standart uygulamalar ve mevzuatın yanı sıra kurumun ihtiyaçları doğrultusunda geliştirdiği özgün yaklaşım ve uygulamalarına ilişkin kanıtlar</a:t>
            </a:r>
            <a:endParaRPr lang="tr-TR" dirty="0"/>
          </a:p>
        </p:txBody>
      </p:sp>
      <p:pic>
        <p:nvPicPr>
          <p:cNvPr id="4" name="Picture 2">
            <a:extLst>
              <a:ext uri="{FF2B5EF4-FFF2-40B4-BE49-F238E27FC236}">
                <a16:creationId xmlns:a16="http://schemas.microsoft.com/office/drawing/2014/main" id="{F69146F4-19EC-C64F-BDF7-CCA4207383C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094720" y="94384"/>
            <a:ext cx="964755" cy="105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19992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2257EC-9902-3BC3-F32D-A47836D808CC}"/>
              </a:ext>
            </a:extLst>
          </p:cNvPr>
          <p:cNvSpPr>
            <a:spLocks noGrp="1"/>
          </p:cNvSpPr>
          <p:nvPr>
            <p:ph type="title"/>
          </p:nvPr>
        </p:nvSpPr>
        <p:spPr/>
        <p:txBody>
          <a:bodyPr/>
          <a:lstStyle/>
          <a:p>
            <a:r>
              <a:rPr kumimoji="0" lang="tr-TR" sz="3200" b="1" i="0" u="none" strike="noStrike" kern="1200" cap="none" spc="-50" normalizeH="0" baseline="0" noProof="0" dirty="0">
                <a:ln>
                  <a:noFill/>
                </a:ln>
                <a:solidFill>
                  <a:srgbClr val="0070C0"/>
                </a:solidFill>
                <a:effectLst/>
                <a:uLnTx/>
                <a:uFillTx/>
                <a:latin typeface="Calibri" panose="020F0502020204030204"/>
                <a:ea typeface="+mj-ea"/>
                <a:cs typeface="+mj-cs"/>
              </a:rPr>
              <a:t>A. LİDERLİK, YÖNETİŞİM VE KALİTE</a:t>
            </a:r>
            <a:endParaRPr lang="tr-TR" dirty="0"/>
          </a:p>
        </p:txBody>
      </p:sp>
      <p:sp>
        <p:nvSpPr>
          <p:cNvPr id="3" name="İçerik Yer Tutucusu 2">
            <a:extLst>
              <a:ext uri="{FF2B5EF4-FFF2-40B4-BE49-F238E27FC236}">
                <a16:creationId xmlns:a16="http://schemas.microsoft.com/office/drawing/2014/main" id="{A1C4E02A-E190-0FA3-5E7B-7825F8418708}"/>
              </a:ext>
            </a:extLst>
          </p:cNvPr>
          <p:cNvSpPr>
            <a:spLocks noGrp="1"/>
          </p:cNvSpPr>
          <p:nvPr>
            <p:ph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2800" b="1" i="0" u="none" strike="noStrike" kern="1200" cap="none" spc="0" normalizeH="0" baseline="0" noProof="0" dirty="0">
                <a:ln>
                  <a:noFill/>
                </a:ln>
                <a:solidFill>
                  <a:srgbClr val="344068"/>
                </a:solidFill>
                <a:effectLst/>
                <a:uLnTx/>
                <a:uFillTx/>
                <a:latin typeface="Calibri"/>
                <a:ea typeface="+mn-ea"/>
                <a:cs typeface="+mn-cs"/>
              </a:rPr>
              <a:t>A.1. Liderlik ve Kalite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tr-TR" sz="2800" b="1" dirty="0">
                <a:solidFill>
                  <a:srgbClr val="344068"/>
                </a:solidFill>
                <a:latin typeface="Calibri"/>
              </a:rPr>
              <a:t>    </a:t>
            </a:r>
            <a:r>
              <a:rPr lang="tr-TR" sz="2400" b="1" dirty="0">
                <a:solidFill>
                  <a:srgbClr val="344068"/>
                </a:solidFill>
                <a:latin typeface="Calibri"/>
              </a:rPr>
              <a:t>A.1.2. Liderlik</a:t>
            </a:r>
          </a:p>
          <a:p>
            <a:pPr lvl="1">
              <a:lnSpc>
                <a:spcPct val="100000"/>
              </a:lnSpc>
              <a:spcBef>
                <a:spcPts val="0"/>
              </a:spcBef>
              <a:spcAft>
                <a:spcPts val="0"/>
              </a:spcAft>
              <a:buClr>
                <a:srgbClr val="0070C0"/>
              </a:buClr>
              <a:buFont typeface="Wingdings" panose="05000000000000000000" pitchFamily="2" charset="2"/>
              <a:buChar char="Ø"/>
              <a:defRPr/>
            </a:pPr>
            <a:r>
              <a:rPr lang="tr-TR" sz="2200" dirty="0"/>
              <a:t> Kurumun yöneticilerinin liderlik özelliklerini ve yetkinliklerini ölçmek ve izlemek için kullanılan yöntemler, elde edilen izleme sonuçları ve bağlı iyileştirmeler </a:t>
            </a:r>
          </a:p>
          <a:p>
            <a:pPr lvl="1">
              <a:lnSpc>
                <a:spcPct val="100000"/>
              </a:lnSpc>
              <a:spcBef>
                <a:spcPts val="0"/>
              </a:spcBef>
              <a:spcAft>
                <a:spcPts val="0"/>
              </a:spcAft>
              <a:buClr>
                <a:srgbClr val="0070C0"/>
              </a:buClr>
              <a:buFont typeface="Wingdings" panose="05000000000000000000" pitchFamily="2" charset="2"/>
              <a:buChar char="Ø"/>
              <a:defRPr/>
            </a:pPr>
            <a:r>
              <a:rPr lang="tr-TR" sz="2200" dirty="0"/>
              <a:t> Kurumdaki kalite kültürünün gelişimini ölçmek ve izlemek için kullanılan yöntemler, elde edilen izleme sonuçları ve bağlı iyileştirmeler </a:t>
            </a:r>
          </a:p>
          <a:p>
            <a:pPr lvl="1">
              <a:lnSpc>
                <a:spcPct val="100000"/>
              </a:lnSpc>
              <a:spcBef>
                <a:spcPts val="0"/>
              </a:spcBef>
              <a:spcAft>
                <a:spcPts val="0"/>
              </a:spcAft>
              <a:buClr>
                <a:srgbClr val="0070C0"/>
              </a:buClr>
              <a:buFont typeface="Wingdings" panose="05000000000000000000" pitchFamily="2" charset="2"/>
              <a:buChar char="Ø"/>
              <a:defRPr/>
            </a:pPr>
            <a:r>
              <a:rPr lang="tr-TR" sz="2200" dirty="0"/>
              <a:t> Standart uygulamalar ve mevzuatın yanı sıra kurumun ihtiyaçları doğrultusunda geliştirdiği özgün yaklaşım ve uygulamalarına ilişkin kanıtla</a:t>
            </a:r>
            <a:endParaRPr kumimoji="0" lang="tr-TR" sz="2600" b="1" i="0" u="none" strike="noStrike" kern="1200" cap="none" spc="0" normalizeH="0" baseline="0" noProof="0" dirty="0">
              <a:ln>
                <a:noFill/>
              </a:ln>
              <a:solidFill>
                <a:srgbClr val="344068"/>
              </a:solidFill>
              <a:effectLst/>
              <a:uLnTx/>
              <a:uFillTx/>
              <a:latin typeface="Calibri"/>
              <a:ea typeface="+mn-ea"/>
              <a:cs typeface="+mn-cs"/>
            </a:endParaRPr>
          </a:p>
          <a:p>
            <a:pPr marL="292608" lvl="1" indent="0">
              <a:lnSpc>
                <a:spcPct val="100000"/>
              </a:lnSpc>
              <a:spcBef>
                <a:spcPts val="0"/>
              </a:spcBef>
              <a:spcAft>
                <a:spcPts val="0"/>
              </a:spcAft>
              <a:buClrTx/>
              <a:buNone/>
              <a:defRPr/>
            </a:pPr>
            <a:endParaRPr kumimoji="0" lang="tr-TR" sz="2600" b="0" i="0" u="none" strike="noStrike" kern="1200" cap="none" spc="0" normalizeH="0" baseline="0" noProof="0" dirty="0">
              <a:ln>
                <a:noFill/>
              </a:ln>
              <a:solidFill>
                <a:srgbClr val="344068"/>
              </a:solidFill>
              <a:effectLst/>
              <a:uLnTx/>
              <a:uFillTx/>
              <a:latin typeface="Calibri"/>
              <a:ea typeface="+mn-ea"/>
              <a:cs typeface="+mn-cs"/>
            </a:endParaRPr>
          </a:p>
          <a:p>
            <a:pPr marL="0" indent="0">
              <a:buNone/>
            </a:pPr>
            <a:endParaRPr lang="tr-TR" dirty="0">
              <a:solidFill>
                <a:schemeClr val="tx2"/>
              </a:solidFill>
            </a:endParaRPr>
          </a:p>
        </p:txBody>
      </p:sp>
      <p:pic>
        <p:nvPicPr>
          <p:cNvPr id="4" name="Picture 2">
            <a:extLst>
              <a:ext uri="{FF2B5EF4-FFF2-40B4-BE49-F238E27FC236}">
                <a16:creationId xmlns:a16="http://schemas.microsoft.com/office/drawing/2014/main" id="{21E2F527-0B2E-ED5B-B212-11F4420BBBB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094720" y="94384"/>
            <a:ext cx="964755" cy="105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73026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2E011AB-A6BE-4AF4-4800-FE3099C1B947}"/>
              </a:ext>
            </a:extLst>
          </p:cNvPr>
          <p:cNvSpPr>
            <a:spLocks noGrp="1"/>
          </p:cNvSpPr>
          <p:nvPr>
            <p:ph type="title"/>
          </p:nvPr>
        </p:nvSpPr>
        <p:spPr>
          <a:xfrm>
            <a:off x="1011677" y="286603"/>
            <a:ext cx="10144003" cy="1450757"/>
          </a:xfrm>
        </p:spPr>
        <p:txBody>
          <a:bodyPr/>
          <a:lstStyle/>
          <a:p>
            <a:r>
              <a:rPr kumimoji="0" lang="tr-TR" sz="3200" b="1" i="0" u="none" strike="noStrike" kern="1200" cap="none" spc="-50" normalizeH="0" baseline="0" noProof="0" dirty="0">
                <a:ln>
                  <a:noFill/>
                </a:ln>
                <a:solidFill>
                  <a:srgbClr val="0070C0"/>
                </a:solidFill>
                <a:effectLst/>
                <a:uLnTx/>
                <a:uFillTx/>
                <a:latin typeface="Calibri" panose="020F0502020204030204"/>
                <a:ea typeface="+mj-ea"/>
                <a:cs typeface="+mj-cs"/>
              </a:rPr>
              <a:t>A. LİDERLİK, YÖNETİŞİM VE KALİTE</a:t>
            </a:r>
            <a:endParaRPr lang="tr-TR" dirty="0"/>
          </a:p>
        </p:txBody>
      </p:sp>
      <p:sp>
        <p:nvSpPr>
          <p:cNvPr id="3" name="İçerik Yer Tutucusu 2">
            <a:extLst>
              <a:ext uri="{FF2B5EF4-FFF2-40B4-BE49-F238E27FC236}">
                <a16:creationId xmlns:a16="http://schemas.microsoft.com/office/drawing/2014/main" id="{D13C7B9E-3324-ECD6-7A7C-3E76F549681B}"/>
              </a:ext>
            </a:extLst>
          </p:cNvPr>
          <p:cNvSpPr>
            <a:spLocks noGrp="1"/>
          </p:cNvSpPr>
          <p:nvPr>
            <p:ph idx="1"/>
          </p:nvPr>
        </p:nvSpPr>
        <p:spPr>
          <a:xfrm>
            <a:off x="1011677" y="1819071"/>
            <a:ext cx="10359957" cy="4377447"/>
          </a:xfrm>
        </p:spPr>
        <p:txBody>
          <a:bodyPr>
            <a:normAutofit/>
          </a:bodyPr>
          <a:lstStyle/>
          <a:p>
            <a:pPr>
              <a:lnSpc>
                <a:spcPct val="50000"/>
              </a:lnSpc>
              <a:spcBef>
                <a:spcPts val="600"/>
              </a:spcBef>
              <a:spcAft>
                <a:spcPts val="600"/>
              </a:spcAft>
            </a:pPr>
            <a:r>
              <a:rPr kumimoji="0" lang="tr-TR" sz="2800" b="1" i="0" u="none" strike="noStrike" kern="1200" cap="none" spc="0" normalizeH="0" baseline="0" noProof="0" dirty="0">
                <a:ln>
                  <a:noFill/>
                </a:ln>
                <a:solidFill>
                  <a:schemeClr val="tx2"/>
                </a:solidFill>
                <a:effectLst/>
                <a:uLnTx/>
                <a:uFillTx/>
                <a:ea typeface="+mj-ea"/>
                <a:cs typeface="+mj-cs"/>
              </a:rPr>
              <a:t>A.4. Paydaş Katılımı</a:t>
            </a:r>
          </a:p>
          <a:p>
            <a:pPr>
              <a:lnSpc>
                <a:spcPct val="50000"/>
              </a:lnSpc>
              <a:spcBef>
                <a:spcPts val="600"/>
              </a:spcBef>
              <a:spcAft>
                <a:spcPts val="600"/>
              </a:spcAft>
            </a:pPr>
            <a:r>
              <a:rPr lang="tr-TR" sz="2800" b="1" dirty="0">
                <a:solidFill>
                  <a:schemeClr val="tx2"/>
                </a:solidFill>
              </a:rPr>
              <a:t>    </a:t>
            </a:r>
            <a:r>
              <a:rPr lang="tr-TR" sz="2400" b="1" dirty="0">
                <a:solidFill>
                  <a:schemeClr val="tx2"/>
                </a:solidFill>
              </a:rPr>
              <a:t>A.4.1. İç ve dış paydaş katılımı</a:t>
            </a:r>
          </a:p>
          <a:p>
            <a:pPr marL="635508" lvl="1" indent="-342900">
              <a:lnSpc>
                <a:spcPct val="115000"/>
              </a:lnSpc>
              <a:buFont typeface="Wingdings" panose="05000000000000000000" pitchFamily="2" charset="2"/>
              <a:buChar char=""/>
            </a:pPr>
            <a:r>
              <a:rPr lang="tr-TR" sz="1600" kern="100" dirty="0">
                <a:effectLst/>
                <a:latin typeface="Aptos" panose="020B0004020202020204" pitchFamily="34" charset="0"/>
                <a:ea typeface="Aptos" panose="020B0004020202020204" pitchFamily="34" charset="0"/>
                <a:cs typeface="Times New Roman" panose="02020603050405020304" pitchFamily="18" charset="0"/>
              </a:rPr>
              <a:t>Kurumun süreçlerine özgü oluşturulmuş iç ve dış paydaş listesi ile paydaşların önceliklendirilmesine ilişkin kanıtlar</a:t>
            </a:r>
          </a:p>
          <a:p>
            <a:pPr marL="635508" lvl="1" indent="-342900">
              <a:lnSpc>
                <a:spcPct val="115000"/>
              </a:lnSpc>
              <a:buFont typeface="Wingdings" panose="05000000000000000000" pitchFamily="2" charset="2"/>
              <a:buChar char=""/>
            </a:pPr>
            <a:r>
              <a:rPr lang="tr-TR" sz="1600" kern="100" dirty="0">
                <a:effectLst/>
                <a:latin typeface="Aptos" panose="020B0004020202020204" pitchFamily="34" charset="0"/>
                <a:ea typeface="Aptos" panose="020B0004020202020204" pitchFamily="34" charset="0"/>
                <a:cs typeface="Times New Roman" panose="02020603050405020304" pitchFamily="18" charset="0"/>
              </a:rPr>
              <a:t>Paydaş görüşlerinin alınması sürecinde kullanılan veri toplama araçları ve yöntemi (Anketler, odak grup toplantıları, çalıştaylar, bilgi yönetim sistemi vb.) </a:t>
            </a:r>
          </a:p>
          <a:p>
            <a:pPr marL="635508" lvl="1" indent="-342900">
              <a:lnSpc>
                <a:spcPct val="115000"/>
              </a:lnSpc>
              <a:buFont typeface="Wingdings" panose="05000000000000000000" pitchFamily="2" charset="2"/>
              <a:buChar char=""/>
            </a:pPr>
            <a:r>
              <a:rPr lang="tr-TR" sz="1600" kern="100" dirty="0">
                <a:effectLst/>
                <a:latin typeface="Aptos" panose="020B0004020202020204" pitchFamily="34" charset="0"/>
                <a:ea typeface="Aptos" panose="020B0004020202020204" pitchFamily="34" charset="0"/>
                <a:cs typeface="Times New Roman" panose="02020603050405020304" pitchFamily="18" charset="0"/>
              </a:rPr>
              <a:t>Karar alma süreçlerinde paydaş katılımının sağlandığını gösteren belgeler </a:t>
            </a:r>
          </a:p>
          <a:p>
            <a:pPr marL="635508" lvl="1" indent="-342900">
              <a:lnSpc>
                <a:spcPct val="115000"/>
              </a:lnSpc>
              <a:buFont typeface="Wingdings" panose="05000000000000000000" pitchFamily="2" charset="2"/>
              <a:buChar char=""/>
            </a:pPr>
            <a:r>
              <a:rPr lang="tr-TR" sz="1600" kern="100" dirty="0">
                <a:effectLst/>
                <a:latin typeface="Aptos" panose="020B0004020202020204" pitchFamily="34" charset="0"/>
                <a:ea typeface="Aptos" panose="020B0004020202020204" pitchFamily="34" charset="0"/>
                <a:cs typeface="Times New Roman" panose="02020603050405020304" pitchFamily="18" charset="0"/>
              </a:rPr>
              <a:t>Paydaş katılım mekanizmalarının işleyişine ilişkin izleme ve iyileştirme kanıtları </a:t>
            </a:r>
          </a:p>
          <a:p>
            <a:pPr marL="635508" lvl="1" indent="-342900">
              <a:lnSpc>
                <a:spcPct val="115000"/>
              </a:lnSpc>
              <a:spcAft>
                <a:spcPts val="800"/>
              </a:spcAft>
              <a:buFont typeface="Wingdings" panose="05000000000000000000" pitchFamily="2" charset="2"/>
              <a:buChar char=""/>
            </a:pPr>
            <a:r>
              <a:rPr lang="tr-TR" sz="1600" kern="100" dirty="0">
                <a:effectLst/>
                <a:latin typeface="Aptos" panose="020B0004020202020204" pitchFamily="34" charset="0"/>
                <a:ea typeface="Aptos" panose="020B0004020202020204" pitchFamily="34" charset="0"/>
                <a:cs typeface="Times New Roman" panose="02020603050405020304" pitchFamily="18" charset="0"/>
              </a:rPr>
              <a:t>Standart uygulamalar ve mevzuatın yanı sıra kurumun ihtiyaçları doğrultusunda geliştirdiği özgün yaklaşım ve uygulamalarına ilişkin kanıtlar</a:t>
            </a:r>
          </a:p>
          <a:p>
            <a:pPr>
              <a:lnSpc>
                <a:spcPct val="50000"/>
              </a:lnSpc>
              <a:spcAft>
                <a:spcPts val="1200"/>
              </a:spcAft>
            </a:pPr>
            <a:endParaRPr lang="tr-TR" sz="2800" b="1" dirty="0">
              <a:solidFill>
                <a:schemeClr val="tx2"/>
              </a:solidFill>
            </a:endParaRPr>
          </a:p>
          <a:p>
            <a:pPr>
              <a:lnSpc>
                <a:spcPct val="50000"/>
              </a:lnSpc>
              <a:spcBef>
                <a:spcPts val="600"/>
              </a:spcBef>
              <a:spcAft>
                <a:spcPts val="600"/>
              </a:spcAft>
            </a:pPr>
            <a:endParaRPr lang="tr-TR" sz="2800" b="1" dirty="0">
              <a:solidFill>
                <a:schemeClr val="tx2"/>
              </a:solidFill>
            </a:endParaRPr>
          </a:p>
        </p:txBody>
      </p:sp>
      <p:pic>
        <p:nvPicPr>
          <p:cNvPr id="4" name="Picture 2">
            <a:extLst>
              <a:ext uri="{FF2B5EF4-FFF2-40B4-BE49-F238E27FC236}">
                <a16:creationId xmlns:a16="http://schemas.microsoft.com/office/drawing/2014/main" id="{E5ED7715-2051-3D70-E303-D56B832ED07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094720" y="94384"/>
            <a:ext cx="964755" cy="105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79006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B429312-2A42-D9D6-C38F-9FDAB7E7F234}"/>
              </a:ext>
            </a:extLst>
          </p:cNvPr>
          <p:cNvSpPr>
            <a:spLocks noGrp="1"/>
          </p:cNvSpPr>
          <p:nvPr>
            <p:ph type="title"/>
          </p:nvPr>
        </p:nvSpPr>
        <p:spPr/>
        <p:txBody>
          <a:bodyPr/>
          <a:lstStyle/>
          <a:p>
            <a:r>
              <a:rPr kumimoji="0" lang="tr-TR" sz="3200" b="1" i="0" u="none" strike="noStrike" kern="1200" cap="none" spc="0" normalizeH="0" baseline="0" noProof="0" dirty="0">
                <a:ln>
                  <a:noFill/>
                </a:ln>
                <a:solidFill>
                  <a:srgbClr val="0070C0"/>
                </a:solidFill>
                <a:effectLst/>
                <a:uLnTx/>
                <a:uFillTx/>
                <a:latin typeface="Calibri"/>
                <a:ea typeface="+mj-ea"/>
                <a:cs typeface="+mj-cs"/>
              </a:rPr>
              <a:t>B. EĞİTİM VE ÖĞRETİM</a:t>
            </a:r>
            <a:endParaRPr lang="tr-TR" dirty="0"/>
          </a:p>
        </p:txBody>
      </p:sp>
      <p:sp>
        <p:nvSpPr>
          <p:cNvPr id="3" name="İçerik Yer Tutucusu 2">
            <a:extLst>
              <a:ext uri="{FF2B5EF4-FFF2-40B4-BE49-F238E27FC236}">
                <a16:creationId xmlns:a16="http://schemas.microsoft.com/office/drawing/2014/main" id="{2381D5B8-E475-E18B-2826-7F93B2790679}"/>
              </a:ext>
            </a:extLst>
          </p:cNvPr>
          <p:cNvSpPr>
            <a:spLocks noGrp="1"/>
          </p:cNvSpPr>
          <p:nvPr>
            <p:ph idx="1"/>
          </p:nvPr>
        </p:nvSpPr>
        <p:spPr>
          <a:xfrm>
            <a:off x="1097279" y="1845734"/>
            <a:ext cx="10293809" cy="4486972"/>
          </a:xfrm>
        </p:spPr>
        <p:txBody>
          <a:bodyPr>
            <a:normAutofit lnSpcReduction="10000"/>
          </a:bodyPr>
          <a:lstStyle/>
          <a:p>
            <a:pPr>
              <a:lnSpc>
                <a:spcPct val="70000"/>
              </a:lnSpc>
              <a:spcBef>
                <a:spcPts val="600"/>
              </a:spcBef>
              <a:spcAft>
                <a:spcPts val="600"/>
              </a:spcAft>
            </a:pPr>
            <a:r>
              <a:rPr lang="tr-TR" sz="2800" b="1" dirty="0">
                <a:solidFill>
                  <a:schemeClr val="tx2"/>
                </a:solidFill>
              </a:rPr>
              <a:t>B.1 Program Tasarımı, Değerlendirmesi ve Güncellenmesi </a:t>
            </a:r>
          </a:p>
          <a:p>
            <a:pPr>
              <a:lnSpc>
                <a:spcPct val="70000"/>
              </a:lnSpc>
              <a:spcBef>
                <a:spcPts val="600"/>
              </a:spcBef>
              <a:spcAft>
                <a:spcPts val="600"/>
              </a:spcAft>
            </a:pPr>
            <a:r>
              <a:rPr lang="tr-TR" sz="2400" dirty="0"/>
              <a:t>     </a:t>
            </a:r>
            <a:r>
              <a:rPr lang="tr-TR" sz="2400" b="1" dirty="0">
                <a:solidFill>
                  <a:schemeClr val="tx2"/>
                </a:solidFill>
              </a:rPr>
              <a:t>B.1.1. Programların tasarımı ve onayı</a:t>
            </a:r>
          </a:p>
          <a:p>
            <a:pPr marL="635508" lvl="1" indent="-342900">
              <a:lnSpc>
                <a:spcPct val="115000"/>
              </a:lnSpc>
              <a:buFont typeface="Wingdings" panose="05000000000000000000" pitchFamily="2" charset="2"/>
              <a:buChar char=""/>
            </a:pPr>
            <a:r>
              <a:rPr lang="tr-TR" sz="1600" kern="100" dirty="0">
                <a:effectLst/>
                <a:latin typeface="Aptos" panose="020B0004020202020204" pitchFamily="34" charset="0"/>
                <a:ea typeface="Aptos" panose="020B0004020202020204" pitchFamily="34" charset="0"/>
                <a:cs typeface="Times New Roman" panose="02020603050405020304" pitchFamily="18" charset="0"/>
              </a:rPr>
              <a:t>Program tasarımı ve onayı için kullanılan tanımlı süreçler (Eğitim politikasıyla uyumu, el kitabı, kılavuz, usul ve esas vb.)  </a:t>
            </a:r>
          </a:p>
          <a:p>
            <a:pPr marL="635508" lvl="1" indent="-342900">
              <a:lnSpc>
                <a:spcPct val="115000"/>
              </a:lnSpc>
              <a:buFont typeface="Wingdings" panose="05000000000000000000" pitchFamily="2" charset="2"/>
              <a:buChar char=""/>
            </a:pPr>
            <a:r>
              <a:rPr lang="tr-TR" sz="1600" kern="100" dirty="0">
                <a:effectLst/>
                <a:latin typeface="Aptos" panose="020B0004020202020204" pitchFamily="34" charset="0"/>
                <a:ea typeface="Aptos" panose="020B0004020202020204" pitchFamily="34" charset="0"/>
                <a:cs typeface="Times New Roman" panose="02020603050405020304" pitchFamily="18" charset="0"/>
              </a:rPr>
              <a:t>Program tasarımı ve onayı süreçlerinin yönetsel ve organizasyonel yapısı (Komisyonlar, süreç sorumluları, süreç akışı vb.) </a:t>
            </a:r>
          </a:p>
          <a:p>
            <a:pPr marL="635508" lvl="1" indent="-342900">
              <a:lnSpc>
                <a:spcPct val="115000"/>
              </a:lnSpc>
              <a:buFont typeface="Wingdings" panose="05000000000000000000" pitchFamily="2" charset="2"/>
              <a:buChar char=""/>
            </a:pPr>
            <a:r>
              <a:rPr lang="tr-TR" sz="1600" kern="100" dirty="0">
                <a:effectLst/>
                <a:latin typeface="Aptos" panose="020B0004020202020204" pitchFamily="34" charset="0"/>
                <a:ea typeface="Aptos" panose="020B0004020202020204" pitchFamily="34" charset="0"/>
                <a:cs typeface="Times New Roman" panose="02020603050405020304" pitchFamily="18" charset="0"/>
              </a:rPr>
              <a:t>Program amaç ve çıktılarının TYÇ ile uyumunu gösteren kanıtlar (ders program örnekleri, güncel ders izlence örnekleri vb.) </a:t>
            </a:r>
          </a:p>
          <a:p>
            <a:pPr marL="635508" lvl="1" indent="-342900">
              <a:lnSpc>
                <a:spcPct val="115000"/>
              </a:lnSpc>
              <a:buFont typeface="Wingdings" panose="05000000000000000000" pitchFamily="2" charset="2"/>
              <a:buChar char=""/>
            </a:pPr>
            <a:r>
              <a:rPr lang="tr-TR" sz="1600" kern="100" dirty="0">
                <a:effectLst/>
                <a:latin typeface="Aptos" panose="020B0004020202020204" pitchFamily="34" charset="0"/>
                <a:ea typeface="Aptos" panose="020B0004020202020204" pitchFamily="34" charset="0"/>
                <a:cs typeface="Times New Roman" panose="02020603050405020304" pitchFamily="18" charset="0"/>
              </a:rPr>
              <a:t>Uzaktan-karma program tasarımında bölüm/alan bazlı uygulama çeşitliliğine ilişkin kanıtlar (bölümlerin farklı uzaktan eğitim taleplerinin dikkate alındığına ilişkin kanıtlar vb.) </a:t>
            </a:r>
          </a:p>
          <a:p>
            <a:pPr marL="635508" lvl="1" indent="-342900">
              <a:lnSpc>
                <a:spcPct val="115000"/>
              </a:lnSpc>
              <a:buFont typeface="Wingdings" panose="05000000000000000000" pitchFamily="2" charset="2"/>
              <a:buChar char=""/>
            </a:pPr>
            <a:r>
              <a:rPr lang="tr-TR" sz="1600" kern="100" dirty="0">
                <a:effectLst/>
                <a:latin typeface="Aptos" panose="020B0004020202020204" pitchFamily="34" charset="0"/>
                <a:ea typeface="Aptos" panose="020B0004020202020204" pitchFamily="34" charset="0"/>
                <a:cs typeface="Times New Roman" panose="02020603050405020304" pitchFamily="18" charset="0"/>
              </a:rPr>
              <a:t>Program tasarım süreçlerine paydaş katılımını gösteren kanıtlar </a:t>
            </a:r>
          </a:p>
          <a:p>
            <a:pPr marL="635508" lvl="1" indent="-342900">
              <a:lnSpc>
                <a:spcPct val="115000"/>
              </a:lnSpc>
              <a:buFont typeface="Wingdings" panose="05000000000000000000" pitchFamily="2" charset="2"/>
              <a:buChar char=""/>
            </a:pPr>
            <a:r>
              <a:rPr lang="tr-TR" sz="1600" kern="100" dirty="0">
                <a:effectLst/>
                <a:latin typeface="Aptos" panose="020B0004020202020204" pitchFamily="34" charset="0"/>
                <a:ea typeface="Aptos" panose="020B0004020202020204" pitchFamily="34" charset="0"/>
                <a:cs typeface="Times New Roman" panose="02020603050405020304" pitchFamily="18" charset="0"/>
              </a:rPr>
              <a:t>Programların tasarım ve onay sürecinin izlendiği ve buna göre yapılan iyileştirilmelere ilişkin kanıtlar </a:t>
            </a:r>
          </a:p>
          <a:p>
            <a:pPr marL="635508" lvl="1" indent="-342900">
              <a:lnSpc>
                <a:spcPct val="115000"/>
              </a:lnSpc>
              <a:spcAft>
                <a:spcPts val="800"/>
              </a:spcAft>
              <a:buFont typeface="Wingdings" panose="05000000000000000000" pitchFamily="2" charset="2"/>
              <a:buChar char=""/>
            </a:pPr>
            <a:r>
              <a:rPr lang="tr-TR" sz="1600" kern="100" dirty="0">
                <a:effectLst/>
                <a:latin typeface="Aptos" panose="020B0004020202020204" pitchFamily="34" charset="0"/>
                <a:ea typeface="Aptos" panose="020B0004020202020204" pitchFamily="34" charset="0"/>
                <a:cs typeface="Times New Roman" panose="02020603050405020304" pitchFamily="18" charset="0"/>
              </a:rPr>
              <a:t>Standart uygulamalar ve mevzuatın yanı sıra kurumun ihtiyaçları doğrultusunda geliştirdiği özgün yaklaşım ve uygulamalarına ilişkin kanıtlar</a:t>
            </a:r>
          </a:p>
          <a:p>
            <a:pPr>
              <a:lnSpc>
                <a:spcPct val="70000"/>
              </a:lnSpc>
              <a:spcBef>
                <a:spcPts val="600"/>
              </a:spcBef>
              <a:spcAft>
                <a:spcPts val="600"/>
              </a:spcAft>
            </a:pPr>
            <a:endParaRPr lang="tr-TR" sz="2400" b="1" dirty="0">
              <a:solidFill>
                <a:schemeClr val="tx2"/>
              </a:solidFill>
            </a:endParaRPr>
          </a:p>
          <a:p>
            <a:pPr>
              <a:lnSpc>
                <a:spcPct val="70000"/>
              </a:lnSpc>
              <a:spcBef>
                <a:spcPts val="600"/>
              </a:spcBef>
              <a:spcAft>
                <a:spcPts val="600"/>
              </a:spcAft>
            </a:pPr>
            <a:endParaRPr lang="tr-TR" sz="2800" b="1" dirty="0">
              <a:solidFill>
                <a:schemeClr val="tx2"/>
              </a:solidFill>
            </a:endParaRPr>
          </a:p>
        </p:txBody>
      </p:sp>
      <p:pic>
        <p:nvPicPr>
          <p:cNvPr id="4" name="Picture 2">
            <a:extLst>
              <a:ext uri="{FF2B5EF4-FFF2-40B4-BE49-F238E27FC236}">
                <a16:creationId xmlns:a16="http://schemas.microsoft.com/office/drawing/2014/main" id="{C90275AB-2CB9-E3AC-468F-164A0BD4C72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094720" y="94384"/>
            <a:ext cx="964755" cy="105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93620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20883EA-0479-1276-4D5A-760980AFA73D}"/>
              </a:ext>
            </a:extLst>
          </p:cNvPr>
          <p:cNvSpPr>
            <a:spLocks noGrp="1"/>
          </p:cNvSpPr>
          <p:nvPr>
            <p:ph type="title"/>
          </p:nvPr>
        </p:nvSpPr>
        <p:spPr/>
        <p:txBody>
          <a:bodyPr/>
          <a:lstStyle/>
          <a:p>
            <a:r>
              <a:rPr kumimoji="0" lang="tr-TR" sz="3200" b="1" i="0" u="none" strike="noStrike" kern="1200" cap="none" spc="0" normalizeH="0" baseline="0" noProof="0" dirty="0">
                <a:ln>
                  <a:noFill/>
                </a:ln>
                <a:solidFill>
                  <a:srgbClr val="0070C0"/>
                </a:solidFill>
                <a:effectLst/>
                <a:uLnTx/>
                <a:uFillTx/>
                <a:latin typeface="Calibri"/>
                <a:ea typeface="+mj-ea"/>
                <a:cs typeface="+mj-cs"/>
              </a:rPr>
              <a:t>B. EĞİTİM VE ÖĞRETİM</a:t>
            </a:r>
            <a:endParaRPr lang="tr-TR" dirty="0"/>
          </a:p>
        </p:txBody>
      </p:sp>
      <p:sp>
        <p:nvSpPr>
          <p:cNvPr id="3" name="İçerik Yer Tutucusu 2">
            <a:extLst>
              <a:ext uri="{FF2B5EF4-FFF2-40B4-BE49-F238E27FC236}">
                <a16:creationId xmlns:a16="http://schemas.microsoft.com/office/drawing/2014/main" id="{AB4880FB-D410-FF9F-9DC1-A5AAD8933FBA}"/>
              </a:ext>
            </a:extLst>
          </p:cNvPr>
          <p:cNvSpPr>
            <a:spLocks noGrp="1"/>
          </p:cNvSpPr>
          <p:nvPr>
            <p:ph idx="1"/>
          </p:nvPr>
        </p:nvSpPr>
        <p:spPr/>
        <p:txBody>
          <a:bodyPr>
            <a:normAutofit/>
          </a:bodyPr>
          <a:lstStyle/>
          <a:p>
            <a:pPr marL="91440" marR="0" lvl="0" indent="-91440" algn="l" defTabSz="914400" rtl="0" eaLnBrk="1" fontAlgn="auto" latinLnBrk="0" hangingPunct="1">
              <a:lnSpc>
                <a:spcPct val="50000"/>
              </a:lnSpc>
              <a:spcBef>
                <a:spcPts val="600"/>
              </a:spcBef>
              <a:spcAft>
                <a:spcPts val="600"/>
              </a:spcAft>
              <a:buClr>
                <a:srgbClr val="1CADE4"/>
              </a:buClr>
              <a:buSzPct val="100000"/>
              <a:buFont typeface="Calibri" panose="020F0502020204030204" pitchFamily="34" charset="0"/>
              <a:buChar char=" "/>
              <a:tabLst/>
              <a:defRPr/>
            </a:pPr>
            <a:r>
              <a:rPr kumimoji="0" lang="tr-TR" sz="2800" b="1" i="0" u="none" strike="noStrike" kern="1200" cap="none" spc="0" normalizeH="0" baseline="0" noProof="0" dirty="0">
                <a:ln>
                  <a:noFill/>
                </a:ln>
                <a:solidFill>
                  <a:srgbClr val="344068"/>
                </a:solidFill>
                <a:effectLst/>
                <a:uLnTx/>
                <a:uFillTx/>
                <a:latin typeface="Calibri" panose="020F0502020204030204"/>
                <a:ea typeface="+mn-ea"/>
                <a:cs typeface="+mn-cs"/>
              </a:rPr>
              <a:t>B.1 Program Tasarımı, Değerlendirmesi ve Güncellenmesi </a:t>
            </a:r>
          </a:p>
          <a:p>
            <a:pPr>
              <a:lnSpc>
                <a:spcPct val="50000"/>
              </a:lnSpc>
              <a:spcBef>
                <a:spcPts val="600"/>
              </a:spcBef>
              <a:spcAft>
                <a:spcPts val="600"/>
              </a:spcAft>
            </a:pPr>
            <a:r>
              <a:rPr lang="tr-TR" sz="2400" b="1" dirty="0">
                <a:solidFill>
                  <a:schemeClr val="tx2"/>
                </a:solidFill>
              </a:rPr>
              <a:t>    B.1.2. Programın ders dağılım dengesi </a:t>
            </a:r>
          </a:p>
          <a:p>
            <a:pPr lvl="1">
              <a:buFont typeface="Wingdings" panose="05000000000000000000" pitchFamily="2" charset="2"/>
              <a:buChar char="Ø"/>
            </a:pPr>
            <a:r>
              <a:rPr lang="tr-TR" sz="2200" b="1" dirty="0">
                <a:solidFill>
                  <a:schemeClr val="tx2"/>
                </a:solidFill>
              </a:rPr>
              <a:t> </a:t>
            </a:r>
            <a:r>
              <a:rPr lang="tr-TR" sz="2200" dirty="0">
                <a:solidFill>
                  <a:schemeClr val="tx1"/>
                </a:solidFill>
              </a:rPr>
              <a:t>Ders dağılımına ilişkin ilke ve yöntemler ile buna ilişkin kanıtlar</a:t>
            </a:r>
          </a:p>
          <a:p>
            <a:pPr lvl="1">
              <a:buFont typeface="Wingdings" panose="05000000000000000000" pitchFamily="2" charset="2"/>
              <a:buChar char="Ø"/>
            </a:pPr>
            <a:r>
              <a:rPr lang="tr-TR" sz="2200" dirty="0">
                <a:solidFill>
                  <a:schemeClr val="tx1"/>
                </a:solidFill>
              </a:rPr>
              <a:t> İlan edilmiş ders bilgi paketlerinde ders dağılım dengesinin gözetildiğine ilişkin kanıtlar </a:t>
            </a:r>
          </a:p>
          <a:p>
            <a:pPr lvl="1">
              <a:buFont typeface="Wingdings" panose="05000000000000000000" pitchFamily="2" charset="2"/>
              <a:buChar char="Ø"/>
            </a:pPr>
            <a:r>
              <a:rPr lang="tr-TR" sz="2200" dirty="0">
                <a:solidFill>
                  <a:schemeClr val="tx1"/>
                </a:solidFill>
              </a:rPr>
              <a:t> Eğitim komisyonu kararı, senato kararları vb. </a:t>
            </a:r>
          </a:p>
          <a:p>
            <a:pPr lvl="1">
              <a:buFont typeface="Wingdings" panose="05000000000000000000" pitchFamily="2" charset="2"/>
              <a:buChar char="Ø"/>
            </a:pPr>
            <a:r>
              <a:rPr lang="tr-TR" sz="2200" dirty="0">
                <a:solidFill>
                  <a:schemeClr val="tx1"/>
                </a:solidFill>
              </a:rPr>
              <a:t> Ders dağılım dengesinin izlenmesine ve iyileştirilmesine ilişkin kanıtlar </a:t>
            </a:r>
          </a:p>
          <a:p>
            <a:pPr lvl="1">
              <a:buFont typeface="Wingdings" panose="05000000000000000000" pitchFamily="2" charset="2"/>
              <a:buChar char="Ø"/>
            </a:pPr>
            <a:r>
              <a:rPr lang="tr-TR" sz="2200" dirty="0">
                <a:solidFill>
                  <a:schemeClr val="tx1"/>
                </a:solidFill>
              </a:rPr>
              <a:t> Standart uygulamalar ve mevzuatın yanı sıra kurumun ihtiyaçları doğrultusunda geliştirdiği özgün yaklaşım ve uygulamalarına ilişkin kanıtla</a:t>
            </a:r>
          </a:p>
        </p:txBody>
      </p:sp>
      <p:pic>
        <p:nvPicPr>
          <p:cNvPr id="4" name="Picture 2">
            <a:extLst>
              <a:ext uri="{FF2B5EF4-FFF2-40B4-BE49-F238E27FC236}">
                <a16:creationId xmlns:a16="http://schemas.microsoft.com/office/drawing/2014/main" id="{0FC63CC1-FDBA-B311-D6C8-6C353E594FD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094720" y="94384"/>
            <a:ext cx="964755" cy="105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56765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B733AE1-4938-FCF9-E72E-60332AD2AC16}"/>
              </a:ext>
            </a:extLst>
          </p:cNvPr>
          <p:cNvSpPr>
            <a:spLocks noGrp="1"/>
          </p:cNvSpPr>
          <p:nvPr>
            <p:ph type="title"/>
          </p:nvPr>
        </p:nvSpPr>
        <p:spPr/>
        <p:txBody>
          <a:bodyPr/>
          <a:lstStyle/>
          <a:p>
            <a:r>
              <a:rPr kumimoji="0" lang="tr-TR" sz="3200" b="1" i="0" u="none" strike="noStrike" kern="1200" cap="none" spc="0" normalizeH="0" baseline="0" noProof="0" dirty="0">
                <a:ln>
                  <a:noFill/>
                </a:ln>
                <a:solidFill>
                  <a:srgbClr val="0070C0"/>
                </a:solidFill>
                <a:effectLst/>
                <a:uLnTx/>
                <a:uFillTx/>
                <a:latin typeface="Calibri"/>
                <a:ea typeface="+mj-ea"/>
                <a:cs typeface="+mj-cs"/>
              </a:rPr>
              <a:t>B. EĞİTİM VE ÖĞRETİM</a:t>
            </a:r>
            <a:endParaRPr lang="tr-TR" dirty="0"/>
          </a:p>
        </p:txBody>
      </p:sp>
      <p:sp>
        <p:nvSpPr>
          <p:cNvPr id="3" name="İçerik Yer Tutucusu 2">
            <a:extLst>
              <a:ext uri="{FF2B5EF4-FFF2-40B4-BE49-F238E27FC236}">
                <a16:creationId xmlns:a16="http://schemas.microsoft.com/office/drawing/2014/main" id="{25E27662-0896-C7FF-8EB9-84E2D1D3010F}"/>
              </a:ext>
            </a:extLst>
          </p:cNvPr>
          <p:cNvSpPr>
            <a:spLocks noGrp="1"/>
          </p:cNvSpPr>
          <p:nvPr>
            <p:ph idx="1"/>
          </p:nvPr>
        </p:nvSpPr>
        <p:spPr>
          <a:xfrm>
            <a:off x="1097279" y="1605065"/>
            <a:ext cx="10293809" cy="4776280"/>
          </a:xfrm>
        </p:spPr>
        <p:txBody>
          <a:bodyPr>
            <a:normAutofit fontScale="92500" lnSpcReduction="20000"/>
          </a:bodyPr>
          <a:lstStyle/>
          <a:p>
            <a:pPr>
              <a:lnSpc>
                <a:spcPct val="120000"/>
              </a:lnSpc>
              <a:spcAft>
                <a:spcPts val="1200"/>
              </a:spcAft>
            </a:pPr>
            <a:r>
              <a:rPr lang="tr-TR" sz="3000" b="1" dirty="0">
                <a:solidFill>
                  <a:schemeClr val="tx2"/>
                </a:solidFill>
              </a:rPr>
              <a:t>B.2. Programların Yürütülmesi </a:t>
            </a:r>
            <a:r>
              <a:rPr lang="tr-TR" sz="3000" dirty="0"/>
              <a:t>(</a:t>
            </a:r>
            <a:r>
              <a:rPr lang="tr-TR" sz="3000" dirty="0">
                <a:solidFill>
                  <a:schemeClr val="tx2"/>
                </a:solidFill>
              </a:rPr>
              <a:t>Öğrenci Merkezli Öğrenme, Öğretme ve Değerlendirme)</a:t>
            </a:r>
          </a:p>
          <a:p>
            <a:pPr>
              <a:lnSpc>
                <a:spcPct val="70000"/>
              </a:lnSpc>
              <a:spcAft>
                <a:spcPts val="1200"/>
              </a:spcAft>
            </a:pPr>
            <a:r>
              <a:rPr lang="tr-TR" sz="2400" b="1" dirty="0">
                <a:solidFill>
                  <a:schemeClr val="tx2"/>
                </a:solidFill>
              </a:rPr>
              <a:t>     </a:t>
            </a:r>
            <a:r>
              <a:rPr lang="tr-TR" sz="2600" b="1" dirty="0">
                <a:solidFill>
                  <a:schemeClr val="tx2"/>
                </a:solidFill>
              </a:rPr>
              <a:t>B.2.1. Öğretim yöntem ve teknikleri </a:t>
            </a:r>
          </a:p>
          <a:p>
            <a:pPr lvl="2">
              <a:lnSpc>
                <a:spcPct val="80000"/>
              </a:lnSpc>
              <a:spcBef>
                <a:spcPts val="1200"/>
              </a:spcBef>
              <a:spcAft>
                <a:spcPts val="1200"/>
              </a:spcAft>
              <a:buFont typeface="Wingdings" panose="05000000000000000000" pitchFamily="2" charset="2"/>
              <a:buChar char="Ø"/>
            </a:pPr>
            <a:r>
              <a:rPr lang="tr-TR" sz="1800" dirty="0">
                <a:solidFill>
                  <a:schemeClr val="tx1"/>
                </a:solidFill>
              </a:rPr>
              <a:t> Ders bilgi paketlerinde öğrenci merkezli öğretim yöntemlerinin varlığı</a:t>
            </a:r>
          </a:p>
          <a:p>
            <a:pPr lvl="2">
              <a:lnSpc>
                <a:spcPct val="120000"/>
              </a:lnSpc>
              <a:spcBef>
                <a:spcPts val="1200"/>
              </a:spcBef>
              <a:spcAft>
                <a:spcPts val="1200"/>
              </a:spcAft>
              <a:buFont typeface="Wingdings" panose="05000000000000000000" pitchFamily="2" charset="2"/>
              <a:buChar char="Ø"/>
            </a:pPr>
            <a:r>
              <a:rPr lang="tr-TR" sz="1800" dirty="0">
                <a:solidFill>
                  <a:schemeClr val="tx1"/>
                </a:solidFill>
              </a:rPr>
              <a:t> Uzaktan eğitime özgü öğretim materyali geliştirme ve öğretim yöntemlerine ilişkin ilkeler, mekanizmalar</a:t>
            </a:r>
          </a:p>
          <a:p>
            <a:pPr lvl="2">
              <a:lnSpc>
                <a:spcPct val="80000"/>
              </a:lnSpc>
              <a:spcBef>
                <a:spcPts val="1200"/>
              </a:spcBef>
              <a:spcAft>
                <a:spcPts val="1200"/>
              </a:spcAft>
              <a:buFont typeface="Wingdings" panose="05000000000000000000" pitchFamily="2" charset="2"/>
              <a:buChar char="Ø"/>
            </a:pPr>
            <a:r>
              <a:rPr lang="tr-TR" sz="1800" dirty="0">
                <a:solidFill>
                  <a:schemeClr val="tx1"/>
                </a:solidFill>
              </a:rPr>
              <a:t> Aktif ve etkileşimli öğretme yöntemlerine ilişkin tanımlı süreçler ve uygulamalar</a:t>
            </a:r>
          </a:p>
          <a:p>
            <a:pPr lvl="2">
              <a:lnSpc>
                <a:spcPct val="80000"/>
              </a:lnSpc>
              <a:spcBef>
                <a:spcPts val="1200"/>
              </a:spcBef>
              <a:spcAft>
                <a:spcPts val="1200"/>
              </a:spcAft>
              <a:buFont typeface="Wingdings" panose="05000000000000000000" pitchFamily="2" charset="2"/>
              <a:buChar char="Ø"/>
            </a:pPr>
            <a:r>
              <a:rPr lang="tr-TR" sz="1800" dirty="0">
                <a:solidFill>
                  <a:schemeClr val="tx1"/>
                </a:solidFill>
              </a:rPr>
              <a:t> Eğiticilerin eğitimi program içeriğinde öğrenci merkezli öğrenme-öğretme yaklaşımına ilişkin uygulamalar</a:t>
            </a:r>
          </a:p>
          <a:p>
            <a:pPr lvl="2">
              <a:lnSpc>
                <a:spcPct val="80000"/>
              </a:lnSpc>
              <a:spcBef>
                <a:spcPts val="1200"/>
              </a:spcBef>
              <a:spcAft>
                <a:spcPts val="1200"/>
              </a:spcAft>
              <a:buFont typeface="Wingdings" panose="05000000000000000000" pitchFamily="2" charset="2"/>
              <a:buChar char="Ø"/>
            </a:pPr>
            <a:r>
              <a:rPr lang="tr-TR" sz="1800" dirty="0">
                <a:solidFill>
                  <a:schemeClr val="tx1"/>
                </a:solidFill>
              </a:rPr>
              <a:t> Süreçlerin izlenmesine ve buna bağlı iyileştirme çalışmalarına yönelik kanıtlar</a:t>
            </a:r>
          </a:p>
          <a:p>
            <a:pPr lvl="2">
              <a:lnSpc>
                <a:spcPct val="120000"/>
              </a:lnSpc>
              <a:spcBef>
                <a:spcPts val="1200"/>
              </a:spcBef>
              <a:spcAft>
                <a:spcPts val="1200"/>
              </a:spcAft>
              <a:buFont typeface="Wingdings" panose="05000000000000000000" pitchFamily="2" charset="2"/>
              <a:buChar char="Ø"/>
            </a:pPr>
            <a:r>
              <a:rPr lang="tr-TR" sz="1800" dirty="0">
                <a:solidFill>
                  <a:schemeClr val="tx1"/>
                </a:solidFill>
              </a:rPr>
              <a:t> Standart uygulamalar ve mevzuatın yanı sıra kurumun ihtiyaçları doğrultusunda geliştirdiği özgün yaklaşım ve uygulamalarına ilişkin kanıtla</a:t>
            </a:r>
          </a:p>
        </p:txBody>
      </p:sp>
      <p:pic>
        <p:nvPicPr>
          <p:cNvPr id="4" name="Picture 2">
            <a:extLst>
              <a:ext uri="{FF2B5EF4-FFF2-40B4-BE49-F238E27FC236}">
                <a16:creationId xmlns:a16="http://schemas.microsoft.com/office/drawing/2014/main" id="{EAB5C3C3-31B2-AB85-306E-F1B6AA8D341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094720" y="94384"/>
            <a:ext cx="964755" cy="105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1363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0667A06-2C19-02D5-9E71-B018758B5EB8}"/>
              </a:ext>
            </a:extLst>
          </p:cNvPr>
          <p:cNvSpPr>
            <a:spLocks noGrp="1"/>
          </p:cNvSpPr>
          <p:nvPr>
            <p:ph type="title"/>
          </p:nvPr>
        </p:nvSpPr>
        <p:spPr>
          <a:xfrm>
            <a:off x="1097280" y="263527"/>
            <a:ext cx="10058400" cy="1450757"/>
          </a:xfrm>
        </p:spPr>
        <p:txBody>
          <a:bodyPr>
            <a:normAutofit/>
          </a:bodyPr>
          <a:lstStyle/>
          <a:p>
            <a:r>
              <a:rPr kumimoji="0" lang="tr-TR" sz="3600" b="1" i="0" u="none" strike="noStrike" kern="1200" cap="none" spc="0" normalizeH="0" baseline="0" noProof="0" dirty="0">
                <a:ln>
                  <a:noFill/>
                </a:ln>
                <a:solidFill>
                  <a:schemeClr val="accent2"/>
                </a:solidFill>
                <a:effectLst/>
                <a:uLnTx/>
                <a:uFillTx/>
                <a:latin typeface="Calibri"/>
                <a:ea typeface="+mj-ea"/>
                <a:cs typeface="+mj-cs"/>
              </a:rPr>
              <a:t>C. ARAŞTIRMA VE GELİŞTİRME</a:t>
            </a:r>
            <a:endParaRPr lang="tr-TR" sz="3600" dirty="0">
              <a:solidFill>
                <a:schemeClr val="accent2"/>
              </a:solidFill>
            </a:endParaRPr>
          </a:p>
        </p:txBody>
      </p:sp>
      <p:sp>
        <p:nvSpPr>
          <p:cNvPr id="3" name="İçerik Yer Tutucusu 2">
            <a:extLst>
              <a:ext uri="{FF2B5EF4-FFF2-40B4-BE49-F238E27FC236}">
                <a16:creationId xmlns:a16="http://schemas.microsoft.com/office/drawing/2014/main" id="{91D3C46E-7B21-4D8D-1E04-9402F351ADAD}"/>
              </a:ext>
            </a:extLst>
          </p:cNvPr>
          <p:cNvSpPr>
            <a:spLocks noGrp="1"/>
          </p:cNvSpPr>
          <p:nvPr>
            <p:ph idx="1"/>
          </p:nvPr>
        </p:nvSpPr>
        <p:spPr/>
        <p:txBody>
          <a:bodyPr>
            <a:normAutofit/>
          </a:bodyPr>
          <a:lstStyle/>
          <a:p>
            <a:r>
              <a:rPr lang="tr-TR" dirty="0"/>
              <a:t>Sanat alanları bulunan yükseköğretim kurumlarında Araştırma ve Geliştirme başlığı altında sanat faaliyetleri de bu kapsamda değerlendirilmelidir.</a:t>
            </a:r>
          </a:p>
          <a:p>
            <a:r>
              <a:rPr lang="tr-TR" sz="2800" b="1" dirty="0">
                <a:solidFill>
                  <a:schemeClr val="tx2"/>
                </a:solidFill>
              </a:rPr>
              <a:t>C.1. Araştırma Süreçlerinin Yönetimi ve Araştırma Kaynakları</a:t>
            </a:r>
          </a:p>
          <a:p>
            <a:r>
              <a:rPr lang="tr-TR" b="1" dirty="0">
                <a:solidFill>
                  <a:schemeClr val="tx2"/>
                </a:solidFill>
              </a:rPr>
              <a:t>    </a:t>
            </a:r>
            <a:r>
              <a:rPr lang="tr-TR" sz="2400" b="1" dirty="0">
                <a:solidFill>
                  <a:schemeClr val="tx2"/>
                </a:solidFill>
              </a:rPr>
              <a:t>C.1.1. Araştırma süreçlerinin yönetimi</a:t>
            </a:r>
          </a:p>
          <a:p>
            <a:pPr lvl="1">
              <a:buFont typeface="Wingdings" panose="05000000000000000000" pitchFamily="2" charset="2"/>
              <a:buChar char="Ø"/>
            </a:pPr>
            <a:r>
              <a:rPr lang="tr-TR" dirty="0"/>
              <a:t> </a:t>
            </a:r>
            <a:r>
              <a:rPr lang="tr-TR" sz="2000" dirty="0"/>
              <a:t>Araştırma süreçlerin yönetimi ve organizasyon yapısı </a:t>
            </a:r>
          </a:p>
          <a:p>
            <a:pPr lvl="1">
              <a:buFont typeface="Wingdings" panose="05000000000000000000" pitchFamily="2" charset="2"/>
              <a:buChar char="Ø"/>
            </a:pPr>
            <a:r>
              <a:rPr lang="tr-TR" sz="2000" dirty="0"/>
              <a:t> Araştırma yönetişim modeli ve uygulamaları </a:t>
            </a:r>
          </a:p>
          <a:p>
            <a:pPr lvl="1">
              <a:buFont typeface="Wingdings" panose="05000000000000000000" pitchFamily="2" charset="2"/>
              <a:buChar char="Ø"/>
            </a:pPr>
            <a:r>
              <a:rPr lang="tr-TR" sz="2000" dirty="0"/>
              <a:t> Araştırma yönetimi ve organizasyonel yapının işlerliğinin izlendiği ve iyileştirildiğine ilişkin kanıtlar </a:t>
            </a:r>
          </a:p>
          <a:p>
            <a:pPr lvl="1">
              <a:buFont typeface="Wingdings" panose="05000000000000000000" pitchFamily="2" charset="2"/>
              <a:buChar char="Ø"/>
            </a:pPr>
            <a:r>
              <a:rPr lang="tr-TR" sz="2000" dirty="0"/>
              <a:t>Standart uygulamalar ve mevzuatın yanı sıra kurumun ihtiyaçları doğrultusunda geliştirdiği özgün yaklaşım ve uygulamalarına ilişkin kanıtlar </a:t>
            </a:r>
          </a:p>
        </p:txBody>
      </p:sp>
      <p:pic>
        <p:nvPicPr>
          <p:cNvPr id="4" name="Picture 2">
            <a:extLst>
              <a:ext uri="{FF2B5EF4-FFF2-40B4-BE49-F238E27FC236}">
                <a16:creationId xmlns:a16="http://schemas.microsoft.com/office/drawing/2014/main" id="{C8FD1030-5649-8710-9075-F5DC86AB81F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094720" y="94384"/>
            <a:ext cx="964755" cy="105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42200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5E6BAAC-18C8-109F-E42B-958CBBD8BAA6}"/>
              </a:ext>
            </a:extLst>
          </p:cNvPr>
          <p:cNvSpPr>
            <a:spLocks noGrp="1"/>
          </p:cNvSpPr>
          <p:nvPr>
            <p:ph type="title"/>
          </p:nvPr>
        </p:nvSpPr>
        <p:spPr/>
        <p:txBody>
          <a:bodyPr/>
          <a:lstStyle/>
          <a:p>
            <a:r>
              <a:rPr kumimoji="0" lang="tr-TR" sz="3600" b="1" i="0" u="none" strike="noStrike" kern="1200" cap="none" spc="0" normalizeH="0" baseline="0" noProof="0" dirty="0">
                <a:ln>
                  <a:noFill/>
                </a:ln>
                <a:solidFill>
                  <a:srgbClr val="2683C6"/>
                </a:solidFill>
                <a:effectLst/>
                <a:uLnTx/>
                <a:uFillTx/>
                <a:latin typeface="Calibri"/>
                <a:ea typeface="+mj-ea"/>
                <a:cs typeface="+mj-cs"/>
              </a:rPr>
              <a:t>C. ARAŞTIRMA VE GELİŞTİRME</a:t>
            </a:r>
            <a:endParaRPr lang="tr-TR" dirty="0"/>
          </a:p>
        </p:txBody>
      </p:sp>
      <p:sp>
        <p:nvSpPr>
          <p:cNvPr id="3" name="İçerik Yer Tutucusu 2">
            <a:extLst>
              <a:ext uri="{FF2B5EF4-FFF2-40B4-BE49-F238E27FC236}">
                <a16:creationId xmlns:a16="http://schemas.microsoft.com/office/drawing/2014/main" id="{79A66950-D93B-2731-E6B6-8F1A823634B1}"/>
              </a:ext>
            </a:extLst>
          </p:cNvPr>
          <p:cNvSpPr>
            <a:spLocks noGrp="1"/>
          </p:cNvSpPr>
          <p:nvPr>
            <p:ph idx="1"/>
          </p:nvPr>
        </p:nvSpPr>
        <p:spPr/>
        <p:txBody>
          <a:bodyPr/>
          <a:lstStyle/>
          <a:p>
            <a:r>
              <a:rPr lang="tr-TR" sz="2800" b="1" dirty="0">
                <a:solidFill>
                  <a:schemeClr val="tx2"/>
                </a:solidFill>
              </a:rPr>
              <a:t>C.1. Araştırma Süreçlerinin Yönetimi ve Araştırma Kaynakları</a:t>
            </a:r>
          </a:p>
          <a:p>
            <a:r>
              <a:rPr lang="tr-TR" sz="2400" b="1" dirty="0">
                <a:solidFill>
                  <a:schemeClr val="tx2"/>
                </a:solidFill>
              </a:rPr>
              <a:t>    C.1.3. Doktora programları ve doktora sonrası imkanlar</a:t>
            </a:r>
          </a:p>
          <a:p>
            <a:pPr lvl="1">
              <a:buFont typeface="Wingdings" panose="05000000000000000000" pitchFamily="2" charset="2"/>
              <a:buChar char="Ø"/>
            </a:pPr>
            <a:r>
              <a:rPr lang="tr-TR" sz="2000" dirty="0"/>
              <a:t>Doktora programları ve doktora sonrası imkanlara ilişkin kanıtlar </a:t>
            </a:r>
          </a:p>
          <a:p>
            <a:pPr lvl="1">
              <a:buFont typeface="Wingdings" panose="05000000000000000000" pitchFamily="2" charset="2"/>
              <a:buChar char="Ø"/>
            </a:pPr>
            <a:r>
              <a:rPr lang="tr-TR" sz="2000" dirty="0"/>
              <a:t>Bu programlar ve imkanlardan yararlanan öğrenci/araştırmacı sayıları ve bunların birimlere göre dağılımı </a:t>
            </a:r>
          </a:p>
          <a:p>
            <a:pPr lvl="1">
              <a:buFont typeface="Wingdings" panose="05000000000000000000" pitchFamily="2" charset="2"/>
              <a:buChar char="Ø"/>
            </a:pPr>
            <a:r>
              <a:rPr lang="tr-TR" sz="2000" dirty="0"/>
              <a:t>Doktora programları ve doktora sonrası imkanlara yönelik izleme ve iyileştirme kanıtları </a:t>
            </a:r>
          </a:p>
          <a:p>
            <a:pPr lvl="1">
              <a:buFont typeface="Wingdings" panose="05000000000000000000" pitchFamily="2" charset="2"/>
              <a:buChar char="Ø"/>
            </a:pPr>
            <a:r>
              <a:rPr lang="tr-TR" sz="2000" dirty="0"/>
              <a:t>Standart uygulamalar ve mevzuatın yanı sıra kurumun ihtiyaçları doğrultusunda geliştirdiği özgün yaklaşım ve uygulamalarına ilişkin kanıtlar </a:t>
            </a:r>
            <a:endParaRPr lang="tr-TR" sz="2000" b="1" dirty="0">
              <a:solidFill>
                <a:schemeClr val="tx2"/>
              </a:solidFill>
            </a:endParaRPr>
          </a:p>
        </p:txBody>
      </p:sp>
      <p:pic>
        <p:nvPicPr>
          <p:cNvPr id="4" name="Picture 2">
            <a:extLst>
              <a:ext uri="{FF2B5EF4-FFF2-40B4-BE49-F238E27FC236}">
                <a16:creationId xmlns:a16="http://schemas.microsoft.com/office/drawing/2014/main" id="{81014683-14B2-2D85-779D-E292C4D5B61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094720" y="94384"/>
            <a:ext cx="964755" cy="105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31714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6E65C23-8A6E-5B74-108C-594CC57E103A}"/>
              </a:ext>
            </a:extLst>
          </p:cNvPr>
          <p:cNvSpPr>
            <a:spLocks noGrp="1"/>
          </p:cNvSpPr>
          <p:nvPr>
            <p:ph type="title"/>
          </p:nvPr>
        </p:nvSpPr>
        <p:spPr/>
        <p:txBody>
          <a:bodyPr/>
          <a:lstStyle/>
          <a:p>
            <a:r>
              <a:rPr kumimoji="0" lang="tr-TR" sz="2999" b="1" i="0" u="none" strike="noStrike" kern="1200" cap="none" spc="0" normalizeH="0" baseline="0" noProof="0" dirty="0">
                <a:ln>
                  <a:noFill/>
                </a:ln>
                <a:solidFill>
                  <a:srgbClr val="0070C0"/>
                </a:solidFill>
                <a:effectLst/>
                <a:uLnTx/>
                <a:uFillTx/>
                <a:latin typeface="Calibri"/>
                <a:ea typeface="+mj-ea"/>
                <a:cs typeface="+mj-cs"/>
              </a:rPr>
              <a:t>D. TOPLUMSAL KATKI </a:t>
            </a:r>
            <a:endParaRPr lang="tr-TR" dirty="0"/>
          </a:p>
        </p:txBody>
      </p:sp>
      <p:sp>
        <p:nvSpPr>
          <p:cNvPr id="3" name="İçerik Yer Tutucusu 2">
            <a:extLst>
              <a:ext uri="{FF2B5EF4-FFF2-40B4-BE49-F238E27FC236}">
                <a16:creationId xmlns:a16="http://schemas.microsoft.com/office/drawing/2014/main" id="{323FF72E-11C3-3B48-FED7-42DAF2708139}"/>
              </a:ext>
            </a:extLst>
          </p:cNvPr>
          <p:cNvSpPr>
            <a:spLocks noGrp="1"/>
          </p:cNvSpPr>
          <p:nvPr>
            <p:ph idx="1"/>
          </p:nvPr>
        </p:nvSpPr>
        <p:spPr/>
        <p:txBody>
          <a:bodyPr>
            <a:normAutofit fontScale="92500"/>
          </a:bodyPr>
          <a:lstStyle/>
          <a:p>
            <a:r>
              <a:rPr lang="tr-TR" sz="2800" b="1" dirty="0">
                <a:solidFill>
                  <a:schemeClr val="tx2"/>
                </a:solidFill>
              </a:rPr>
              <a:t>D.1. Toplumsal Katkı Süreçlerinin Yönetimi ve Toplumsal Katkı Kaynakları</a:t>
            </a:r>
          </a:p>
          <a:p>
            <a:r>
              <a:rPr lang="tr-TR" sz="2400" dirty="0"/>
              <a:t>    </a:t>
            </a:r>
            <a:r>
              <a:rPr lang="tr-TR" sz="2400" b="1" dirty="0">
                <a:solidFill>
                  <a:schemeClr val="tx2"/>
                </a:solidFill>
              </a:rPr>
              <a:t>D.1.1. Toplumsal katkı süreçlerinin yönetimi</a:t>
            </a:r>
          </a:p>
          <a:p>
            <a:pPr lvl="1">
              <a:buFont typeface="Wingdings" panose="05000000000000000000" pitchFamily="2" charset="2"/>
              <a:buChar char="Ø"/>
            </a:pPr>
            <a:r>
              <a:rPr lang="tr-TR" sz="2600" b="1" dirty="0">
                <a:solidFill>
                  <a:schemeClr val="tx2"/>
                </a:solidFill>
              </a:rPr>
              <a:t> </a:t>
            </a:r>
            <a:r>
              <a:rPr lang="tr-TR" sz="2600" dirty="0">
                <a:solidFill>
                  <a:schemeClr val="tx1"/>
                </a:solidFill>
              </a:rPr>
              <a:t>Toplumsal katkı süreçlerinin yönetimi ve organizasyon yapısını gösteren kanıtlar</a:t>
            </a:r>
          </a:p>
          <a:p>
            <a:pPr lvl="1">
              <a:buFont typeface="Wingdings" panose="05000000000000000000" pitchFamily="2" charset="2"/>
              <a:buChar char="Ø"/>
            </a:pPr>
            <a:r>
              <a:rPr lang="tr-TR" sz="2600" dirty="0">
                <a:solidFill>
                  <a:schemeClr val="tx1"/>
                </a:solidFill>
              </a:rPr>
              <a:t> Toplumsal katkı yönetişim modelini gösteren kanıtlar</a:t>
            </a:r>
          </a:p>
          <a:p>
            <a:pPr lvl="1">
              <a:buFont typeface="Wingdings" panose="05000000000000000000" pitchFamily="2" charset="2"/>
              <a:buChar char="Ø"/>
            </a:pPr>
            <a:r>
              <a:rPr lang="tr-TR" sz="2600" dirty="0">
                <a:solidFill>
                  <a:schemeClr val="tx1"/>
                </a:solidFill>
              </a:rPr>
              <a:t> Toplumsal katkı faaliyetlerini yürüten birimler ve uygulama örnekleri</a:t>
            </a:r>
          </a:p>
          <a:p>
            <a:pPr lvl="1">
              <a:buFont typeface="Wingdings" panose="05000000000000000000" pitchFamily="2" charset="2"/>
              <a:buChar char="Ø"/>
            </a:pPr>
            <a:r>
              <a:rPr lang="tr-TR" sz="2600" dirty="0">
                <a:solidFill>
                  <a:schemeClr val="tx1"/>
                </a:solidFill>
              </a:rPr>
              <a:t> Toplumsal katkı süreçlerinin yönetimi ve organizasyonel yapısının işlerliğine ilişkin izleme ve iyileştirme kanıtları</a:t>
            </a:r>
          </a:p>
          <a:p>
            <a:pPr lvl="1">
              <a:buFont typeface="Wingdings" panose="05000000000000000000" pitchFamily="2" charset="2"/>
              <a:buChar char="Ø"/>
            </a:pPr>
            <a:r>
              <a:rPr lang="tr-TR" sz="2600" dirty="0">
                <a:solidFill>
                  <a:schemeClr val="tx1"/>
                </a:solidFill>
              </a:rPr>
              <a:t> Standart uygulamalar ve mevzuatın yanı sıra kurumun ihtiyaçları doğrultusunda geliştirdiği özgün yaklaşım ve uygulamalarına ilişkin kanıtlar</a:t>
            </a:r>
          </a:p>
          <a:p>
            <a:endParaRPr lang="tr-TR" sz="2800" b="1" dirty="0">
              <a:solidFill>
                <a:schemeClr val="tx2"/>
              </a:solidFill>
            </a:endParaRPr>
          </a:p>
        </p:txBody>
      </p:sp>
      <p:pic>
        <p:nvPicPr>
          <p:cNvPr id="4" name="Picture 2">
            <a:extLst>
              <a:ext uri="{FF2B5EF4-FFF2-40B4-BE49-F238E27FC236}">
                <a16:creationId xmlns:a16="http://schemas.microsoft.com/office/drawing/2014/main" id="{4A97112C-773C-6669-AE28-A22BC37DD85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094720" y="94384"/>
            <a:ext cx="964755" cy="105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6399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20EE0F9-8417-4699-C216-E7D1545634D9}"/>
              </a:ext>
            </a:extLst>
          </p:cNvPr>
          <p:cNvSpPr>
            <a:spLocks noGrp="1"/>
          </p:cNvSpPr>
          <p:nvPr>
            <p:ph type="title"/>
          </p:nvPr>
        </p:nvSpPr>
        <p:spPr/>
        <p:txBody>
          <a:bodyPr>
            <a:normAutofit/>
          </a:bodyPr>
          <a:lstStyle/>
          <a:p>
            <a:r>
              <a:rPr lang="tr-TR" sz="3600" b="1" dirty="0">
                <a:solidFill>
                  <a:srgbClr val="0070C0"/>
                </a:solidFill>
              </a:rPr>
              <a:t>KİDR’İN Önemi</a:t>
            </a:r>
          </a:p>
        </p:txBody>
      </p:sp>
      <p:sp>
        <p:nvSpPr>
          <p:cNvPr id="3" name="İçerik Yer Tutucusu 2">
            <a:extLst>
              <a:ext uri="{FF2B5EF4-FFF2-40B4-BE49-F238E27FC236}">
                <a16:creationId xmlns:a16="http://schemas.microsoft.com/office/drawing/2014/main" id="{F0074EF9-C6BB-3CB6-7876-51C6C01F0448}"/>
              </a:ext>
            </a:extLst>
          </p:cNvPr>
          <p:cNvSpPr>
            <a:spLocks noGrp="1"/>
          </p:cNvSpPr>
          <p:nvPr>
            <p:ph idx="1"/>
          </p:nvPr>
        </p:nvSpPr>
        <p:spPr/>
        <p:txBody>
          <a:bodyPr>
            <a:normAutofit/>
          </a:bodyPr>
          <a:lstStyle/>
          <a:p>
            <a:pPr>
              <a:buFont typeface="Wingdings" panose="05000000000000000000" pitchFamily="2" charset="2"/>
              <a:buChar char="Ø"/>
            </a:pPr>
            <a:r>
              <a:rPr lang="tr-TR" dirty="0"/>
              <a:t> </a:t>
            </a:r>
            <a:r>
              <a:rPr lang="tr-TR" sz="2200" dirty="0"/>
              <a:t>KİDR kurumun </a:t>
            </a:r>
            <a:r>
              <a:rPr lang="tr-TR" sz="2200" b="1" dirty="0">
                <a:solidFill>
                  <a:srgbClr val="002060"/>
                </a:solidFill>
              </a:rPr>
              <a:t>öz değerlendirme çalışmalarının </a:t>
            </a:r>
            <a:r>
              <a:rPr lang="tr-TR" sz="2200" dirty="0"/>
              <a:t>en önemli çıktısıdır.</a:t>
            </a:r>
          </a:p>
          <a:p>
            <a:pPr>
              <a:buFont typeface="Wingdings" panose="05000000000000000000" pitchFamily="2" charset="2"/>
              <a:buChar char="Ø"/>
            </a:pPr>
            <a:r>
              <a:rPr lang="tr-TR" sz="2200" dirty="0"/>
              <a:t> Raporun hazırlık süreci, Kurumun </a:t>
            </a:r>
            <a:r>
              <a:rPr lang="tr-TR" sz="2200" b="1" dirty="0">
                <a:solidFill>
                  <a:srgbClr val="002060"/>
                </a:solidFill>
              </a:rPr>
              <a:t>Kurumsal Dış Değerlendirme Programı</a:t>
            </a:r>
            <a:r>
              <a:rPr lang="tr-TR" sz="2200" dirty="0"/>
              <a:t>, </a:t>
            </a:r>
            <a:r>
              <a:rPr lang="tr-TR" sz="2200" b="1" dirty="0">
                <a:solidFill>
                  <a:srgbClr val="002060"/>
                </a:solidFill>
              </a:rPr>
              <a:t>Kurumsal Akreditasyon Programı </a:t>
            </a:r>
            <a:r>
              <a:rPr lang="tr-TR" sz="2200" dirty="0"/>
              <a:t>ve </a:t>
            </a:r>
            <a:r>
              <a:rPr lang="tr-TR" sz="2200" b="1" dirty="0">
                <a:solidFill>
                  <a:srgbClr val="002060"/>
                </a:solidFill>
              </a:rPr>
              <a:t>İzleme Programı </a:t>
            </a:r>
            <a:r>
              <a:rPr lang="tr-TR" sz="2200" dirty="0"/>
              <a:t>süreçlerinden en üst düzeyde fayda görmesini sağlar.</a:t>
            </a:r>
          </a:p>
          <a:p>
            <a:pPr marL="0" indent="0">
              <a:buNone/>
            </a:pPr>
            <a:r>
              <a:rPr lang="tr-TR" sz="2200" i="1" u="sng" dirty="0"/>
              <a:t>Raporun hazırlanma sürecinin kuruma katkısının arttırılması amacıyla </a:t>
            </a:r>
          </a:p>
          <a:p>
            <a:pPr lvl="2">
              <a:lnSpc>
                <a:spcPct val="120000"/>
              </a:lnSpc>
              <a:spcBef>
                <a:spcPts val="0"/>
              </a:spcBef>
              <a:buFont typeface="Wingdings" panose="05000000000000000000" pitchFamily="2" charset="2"/>
              <a:buChar char="§"/>
            </a:pPr>
            <a:r>
              <a:rPr lang="tr-TR" sz="2000" dirty="0"/>
              <a:t>Çalışmalarda </a:t>
            </a:r>
            <a:r>
              <a:rPr lang="tr-TR" sz="2000" b="1" dirty="0">
                <a:solidFill>
                  <a:srgbClr val="002060"/>
                </a:solidFill>
              </a:rPr>
              <a:t>kapsayıcılık ve katılımcılığın sağlanması</a:t>
            </a:r>
            <a:r>
              <a:rPr lang="tr-TR" sz="2000" dirty="0"/>
              <a:t>, </a:t>
            </a:r>
          </a:p>
          <a:p>
            <a:pPr lvl="2">
              <a:lnSpc>
                <a:spcPct val="120000"/>
              </a:lnSpc>
              <a:spcBef>
                <a:spcPts val="0"/>
              </a:spcBef>
              <a:buFont typeface="Wingdings" panose="05000000000000000000" pitchFamily="2" charset="2"/>
              <a:buChar char="§"/>
            </a:pPr>
            <a:r>
              <a:rPr lang="tr-TR" sz="2000" dirty="0"/>
              <a:t>Bürokratik veri yönetiminden daha ziyade </a:t>
            </a:r>
            <a:r>
              <a:rPr lang="tr-TR" sz="2000" b="1" dirty="0">
                <a:solidFill>
                  <a:srgbClr val="002060"/>
                </a:solidFill>
              </a:rPr>
              <a:t>süreç yönetimi yaklaşımının </a:t>
            </a:r>
            <a:r>
              <a:rPr lang="tr-TR" sz="2000" dirty="0"/>
              <a:t>benimsenmesi, </a:t>
            </a:r>
          </a:p>
          <a:p>
            <a:pPr lvl="2">
              <a:lnSpc>
                <a:spcPct val="120000"/>
              </a:lnSpc>
              <a:spcBef>
                <a:spcPts val="0"/>
              </a:spcBef>
              <a:buFont typeface="Wingdings" panose="05000000000000000000" pitchFamily="2" charset="2"/>
              <a:buChar char="§"/>
            </a:pPr>
            <a:r>
              <a:rPr lang="tr-TR" sz="2000" dirty="0"/>
              <a:t>Kalite komisyonu çalışmalarında </a:t>
            </a:r>
            <a:r>
              <a:rPr lang="tr-TR" sz="2000" b="1" dirty="0">
                <a:solidFill>
                  <a:srgbClr val="002060"/>
                </a:solidFill>
              </a:rPr>
              <a:t>şeffaflığın sağlanması </a:t>
            </a:r>
            <a:r>
              <a:rPr lang="tr-TR" sz="2000" dirty="0"/>
              <a:t>ve,</a:t>
            </a:r>
          </a:p>
          <a:p>
            <a:pPr lvl="2">
              <a:lnSpc>
                <a:spcPct val="120000"/>
              </a:lnSpc>
              <a:spcBef>
                <a:spcPts val="0"/>
              </a:spcBef>
              <a:buFont typeface="Wingdings" panose="05000000000000000000" pitchFamily="2" charset="2"/>
              <a:buChar char="§"/>
            </a:pPr>
            <a:r>
              <a:rPr lang="tr-TR" sz="2000" b="1" dirty="0">
                <a:solidFill>
                  <a:srgbClr val="002060"/>
                </a:solidFill>
              </a:rPr>
              <a:t>Sürekli eğitim çalışmalarıyla </a:t>
            </a:r>
            <a:r>
              <a:rPr lang="tr-TR" sz="2000" dirty="0"/>
              <a:t>desteklenmesi beklenmektedir. </a:t>
            </a:r>
          </a:p>
          <a:p>
            <a:pPr>
              <a:buFont typeface="Wingdings" panose="05000000000000000000" pitchFamily="2" charset="2"/>
              <a:buChar char="Ø"/>
            </a:pPr>
            <a:endParaRPr lang="tr-TR" sz="2400" dirty="0"/>
          </a:p>
          <a:p>
            <a:pPr>
              <a:buFont typeface="Wingdings" panose="05000000000000000000" pitchFamily="2" charset="2"/>
              <a:buChar char="Ø"/>
            </a:pPr>
            <a:endParaRPr lang="tr-TR" sz="2400" dirty="0"/>
          </a:p>
          <a:p>
            <a:pPr>
              <a:buFont typeface="Wingdings" panose="05000000000000000000" pitchFamily="2" charset="2"/>
              <a:buChar char="Ø"/>
            </a:pPr>
            <a:endParaRPr lang="tr-TR" sz="2400" dirty="0"/>
          </a:p>
          <a:p>
            <a:pPr>
              <a:buFont typeface="Wingdings" panose="05000000000000000000" pitchFamily="2" charset="2"/>
              <a:buChar char="Ø"/>
            </a:pPr>
            <a:endParaRPr lang="tr-TR" sz="2400" dirty="0"/>
          </a:p>
          <a:p>
            <a:endParaRPr lang="tr-TR" dirty="0"/>
          </a:p>
        </p:txBody>
      </p:sp>
      <p:pic>
        <p:nvPicPr>
          <p:cNvPr id="4" name="Picture 2">
            <a:extLst>
              <a:ext uri="{FF2B5EF4-FFF2-40B4-BE49-F238E27FC236}">
                <a16:creationId xmlns:a16="http://schemas.microsoft.com/office/drawing/2014/main" id="{3B1ECF25-6A0D-1487-6E20-25B2ABE741E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021704" y="25330"/>
            <a:ext cx="1037772" cy="1132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43269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87C67E4-F9E5-6056-7EE9-A2BD4CA4D7B9}"/>
              </a:ext>
            </a:extLst>
          </p:cNvPr>
          <p:cNvSpPr>
            <a:spLocks noGrp="1"/>
          </p:cNvSpPr>
          <p:nvPr>
            <p:ph type="title"/>
          </p:nvPr>
        </p:nvSpPr>
        <p:spPr/>
        <p:txBody>
          <a:bodyPr/>
          <a:lstStyle/>
          <a:p>
            <a:r>
              <a:rPr kumimoji="0" lang="tr-TR" sz="2999" b="1" i="0" u="none" strike="noStrike" kern="1200" cap="none" spc="0" normalizeH="0" baseline="0" noProof="0" dirty="0">
                <a:ln>
                  <a:noFill/>
                </a:ln>
                <a:solidFill>
                  <a:srgbClr val="0070C0"/>
                </a:solidFill>
                <a:effectLst/>
                <a:uLnTx/>
                <a:uFillTx/>
                <a:latin typeface="Calibri"/>
                <a:ea typeface="+mj-ea"/>
                <a:cs typeface="+mj-cs"/>
              </a:rPr>
              <a:t>D. TOPLUMSAL KATKI </a:t>
            </a:r>
            <a:endParaRPr lang="tr-TR" dirty="0"/>
          </a:p>
        </p:txBody>
      </p:sp>
      <p:sp>
        <p:nvSpPr>
          <p:cNvPr id="3" name="İçerik Yer Tutucusu 2">
            <a:extLst>
              <a:ext uri="{FF2B5EF4-FFF2-40B4-BE49-F238E27FC236}">
                <a16:creationId xmlns:a16="http://schemas.microsoft.com/office/drawing/2014/main" id="{38813AA6-0805-BF45-6DE0-31A1FF414A90}"/>
              </a:ext>
            </a:extLst>
          </p:cNvPr>
          <p:cNvSpPr>
            <a:spLocks noGrp="1"/>
          </p:cNvSpPr>
          <p:nvPr>
            <p:ph idx="1"/>
          </p:nvPr>
        </p:nvSpPr>
        <p:spPr>
          <a:xfrm>
            <a:off x="1097280" y="1845733"/>
            <a:ext cx="10342448" cy="4545339"/>
          </a:xfrm>
        </p:spPr>
        <p:txBody>
          <a:bodyPr>
            <a:normAutofit fontScale="85000" lnSpcReduction="20000"/>
          </a:bodyPr>
          <a:lstStyle/>
          <a:p>
            <a:r>
              <a:rPr lang="tr-TR" sz="2800" b="1" dirty="0">
                <a:solidFill>
                  <a:schemeClr val="tx2"/>
                </a:solidFill>
              </a:rPr>
              <a:t>D.2. Toplumsal Katkı Performansı</a:t>
            </a:r>
          </a:p>
          <a:p>
            <a:r>
              <a:rPr lang="tr-TR" sz="2400" b="1" dirty="0">
                <a:solidFill>
                  <a:schemeClr val="tx2"/>
                </a:solidFill>
              </a:rPr>
              <a:t>     D.2.1.Toplumsal katkı performansının izlenmesi ve değerlendirilmesi</a:t>
            </a:r>
          </a:p>
          <a:p>
            <a:pPr lvl="2">
              <a:buFont typeface="Wingdings" panose="05000000000000000000" pitchFamily="2" charset="2"/>
              <a:buChar char="Ø"/>
            </a:pPr>
            <a:r>
              <a:rPr lang="tr-TR" sz="2200" dirty="0">
                <a:solidFill>
                  <a:schemeClr val="tx2"/>
                </a:solidFill>
              </a:rPr>
              <a:t> Kurumun hedefleriyle uyumlu toplumsal katkı faaliyetleri</a:t>
            </a:r>
          </a:p>
          <a:p>
            <a:pPr lvl="2">
              <a:buFont typeface="Wingdings" panose="05000000000000000000" pitchFamily="2" charset="2"/>
              <a:buChar char="Ø"/>
            </a:pPr>
            <a:r>
              <a:rPr lang="tr-TR" sz="2200" dirty="0">
                <a:solidFill>
                  <a:schemeClr val="tx2"/>
                </a:solidFill>
              </a:rPr>
              <a:t> Toplumsal katkı performansını izlemek ve değerlendirmek üzere geçerli olan tanımlı süreçlere ait kanıtlar</a:t>
            </a:r>
          </a:p>
          <a:p>
            <a:pPr lvl="2">
              <a:buFont typeface="Wingdings" panose="05000000000000000000" pitchFamily="2" charset="2"/>
              <a:buChar char="Ø"/>
            </a:pPr>
            <a:r>
              <a:rPr lang="tr-TR" sz="2200" dirty="0">
                <a:solidFill>
                  <a:schemeClr val="tx2"/>
                </a:solidFill>
              </a:rPr>
              <a:t> Toplumsal katkı hedeflerine ulaşılıp ulaşılmadığını izlemek üzere oluşturulan mekanizmaları gösteren kanıtlar</a:t>
            </a:r>
          </a:p>
          <a:p>
            <a:pPr lvl="2">
              <a:buFont typeface="Wingdings" panose="05000000000000000000" pitchFamily="2" charset="2"/>
              <a:buChar char="Ø"/>
            </a:pPr>
            <a:r>
              <a:rPr lang="tr-TR" sz="2200" dirty="0">
                <a:solidFill>
                  <a:schemeClr val="tx2"/>
                </a:solidFill>
              </a:rPr>
              <a:t> Kurumda yürütülen toplumsal katkı faaliyetlerinin değerlendirildiğini gösteren kanıtlar/izleme raporları</a:t>
            </a:r>
          </a:p>
          <a:p>
            <a:pPr lvl="2">
              <a:buFont typeface="Wingdings" panose="05000000000000000000" pitchFamily="2" charset="2"/>
              <a:buChar char="Ø"/>
            </a:pPr>
            <a:r>
              <a:rPr lang="tr-TR" sz="2200" dirty="0">
                <a:solidFill>
                  <a:schemeClr val="tx2"/>
                </a:solidFill>
              </a:rPr>
              <a:t> Toplumsal katkı faaliyetlerine ilişkin izlemeye dayalı iyileştirmelerin yapıldığını gösteren kanıtlar/raporlar</a:t>
            </a:r>
          </a:p>
          <a:p>
            <a:pPr lvl="2">
              <a:buFont typeface="Wingdings" panose="05000000000000000000" pitchFamily="2" charset="2"/>
              <a:buChar char="Ø"/>
            </a:pPr>
            <a:r>
              <a:rPr lang="tr-TR" sz="2200" dirty="0">
                <a:solidFill>
                  <a:schemeClr val="tx2"/>
                </a:solidFill>
              </a:rPr>
              <a:t> İşbirliği yapılan kurumlarla imzalanan protokoller ve anlaşmalar</a:t>
            </a:r>
          </a:p>
          <a:p>
            <a:pPr lvl="2">
              <a:buFont typeface="Wingdings" panose="05000000000000000000" pitchFamily="2" charset="2"/>
              <a:buChar char="Ø"/>
            </a:pPr>
            <a:r>
              <a:rPr lang="tr-TR" sz="2200" dirty="0">
                <a:solidFill>
                  <a:schemeClr val="tx2"/>
                </a:solidFill>
              </a:rPr>
              <a:t> Paydaş geri bildirimleri</a:t>
            </a:r>
          </a:p>
          <a:p>
            <a:pPr lvl="2">
              <a:buFont typeface="Wingdings" panose="05000000000000000000" pitchFamily="2" charset="2"/>
              <a:buChar char="Ø"/>
            </a:pPr>
            <a:r>
              <a:rPr lang="tr-TR" sz="2200" dirty="0">
                <a:solidFill>
                  <a:schemeClr val="tx2"/>
                </a:solidFill>
              </a:rPr>
              <a:t> Toplumsal katkı performansının izlenmesine ve iyileştirilmesine ilişkin kanıtlar</a:t>
            </a:r>
          </a:p>
          <a:p>
            <a:pPr lvl="2">
              <a:buFont typeface="Wingdings" panose="05000000000000000000" pitchFamily="2" charset="2"/>
              <a:buChar char="Ø"/>
            </a:pPr>
            <a:r>
              <a:rPr lang="tr-TR" sz="2200" dirty="0">
                <a:solidFill>
                  <a:schemeClr val="tx2"/>
                </a:solidFill>
              </a:rPr>
              <a:t> Standart uygulamalar ve mevzuatın yanı sıra kurumun ihtiyaçları doğrultusunda geliştirdiği özgün yaklaşım ve uygulamalarına ilişkin kanıtlar</a:t>
            </a:r>
          </a:p>
        </p:txBody>
      </p:sp>
      <p:pic>
        <p:nvPicPr>
          <p:cNvPr id="4" name="Picture 2">
            <a:extLst>
              <a:ext uri="{FF2B5EF4-FFF2-40B4-BE49-F238E27FC236}">
                <a16:creationId xmlns:a16="http://schemas.microsoft.com/office/drawing/2014/main" id="{32134A42-ABB1-2C0A-5004-CCBEC9CCEEB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094720" y="94384"/>
            <a:ext cx="964755" cy="105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94328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0551737-8CBC-BEE2-C9F0-7FF7EE85A34D}"/>
              </a:ext>
            </a:extLst>
          </p:cNvPr>
          <p:cNvSpPr>
            <a:spLocks noGrp="1"/>
          </p:cNvSpPr>
          <p:nvPr>
            <p:ph idx="1"/>
          </p:nvPr>
        </p:nvSpPr>
        <p:spPr>
          <a:xfrm>
            <a:off x="1031132" y="1789889"/>
            <a:ext cx="10124548" cy="4079205"/>
          </a:xfrm>
        </p:spPr>
        <p:txBody>
          <a:bodyPr>
            <a:normAutofit/>
          </a:bodyPr>
          <a:lstStyle/>
          <a:p>
            <a:pPr algn="ctr"/>
            <a:endParaRPr lang="tr-TR" sz="4800" b="1" dirty="0">
              <a:solidFill>
                <a:srgbClr val="0070C0"/>
              </a:solidFill>
            </a:endParaRPr>
          </a:p>
          <a:p>
            <a:pPr algn="ctr"/>
            <a:endParaRPr lang="tr-TR" sz="4800" b="1" dirty="0">
              <a:solidFill>
                <a:srgbClr val="0070C0"/>
              </a:solidFill>
            </a:endParaRPr>
          </a:p>
          <a:p>
            <a:pPr algn="ctr"/>
            <a:r>
              <a:rPr lang="tr-TR" sz="4800" b="1" dirty="0">
                <a:solidFill>
                  <a:srgbClr val="0070C0"/>
                </a:solidFill>
              </a:rPr>
              <a:t>TEŞEKKÜR EDERİZ</a:t>
            </a:r>
          </a:p>
        </p:txBody>
      </p:sp>
      <p:pic>
        <p:nvPicPr>
          <p:cNvPr id="4" name="Picture 2">
            <a:extLst>
              <a:ext uri="{FF2B5EF4-FFF2-40B4-BE49-F238E27FC236}">
                <a16:creationId xmlns:a16="http://schemas.microsoft.com/office/drawing/2014/main" id="{1B998B8D-4A68-6C28-5594-B3306D5EC7B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094720" y="94384"/>
            <a:ext cx="964755" cy="105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7409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6446E9-ADE5-0CD5-0F41-8E9D7B5B654B}"/>
              </a:ext>
            </a:extLst>
          </p:cNvPr>
          <p:cNvSpPr>
            <a:spLocks noGrp="1"/>
          </p:cNvSpPr>
          <p:nvPr>
            <p:ph type="title"/>
          </p:nvPr>
        </p:nvSpPr>
        <p:spPr/>
        <p:txBody>
          <a:bodyPr>
            <a:normAutofit/>
          </a:bodyPr>
          <a:lstStyle/>
          <a:p>
            <a:r>
              <a:rPr lang="tr-TR" sz="3600" b="1" dirty="0">
                <a:solidFill>
                  <a:srgbClr val="0070C0"/>
                </a:solidFill>
              </a:rPr>
              <a:t>KİDR İçerik</a:t>
            </a:r>
          </a:p>
        </p:txBody>
      </p:sp>
      <p:sp>
        <p:nvSpPr>
          <p:cNvPr id="3" name="İçerik Yer Tutucusu 2">
            <a:extLst>
              <a:ext uri="{FF2B5EF4-FFF2-40B4-BE49-F238E27FC236}">
                <a16:creationId xmlns:a16="http://schemas.microsoft.com/office/drawing/2014/main" id="{CED2D525-1C0A-1548-22BC-EB3C0E154191}"/>
              </a:ext>
            </a:extLst>
          </p:cNvPr>
          <p:cNvSpPr>
            <a:spLocks noGrp="1"/>
          </p:cNvSpPr>
          <p:nvPr>
            <p:ph idx="1"/>
          </p:nvPr>
        </p:nvSpPr>
        <p:spPr>
          <a:xfrm>
            <a:off x="1097279" y="1845733"/>
            <a:ext cx="10245171" cy="4399423"/>
          </a:xfrm>
        </p:spPr>
        <p:txBody>
          <a:bodyPr>
            <a:normAutofit/>
          </a:bodyPr>
          <a:lstStyle/>
          <a:p>
            <a:pPr marL="0" indent="0">
              <a:buNone/>
            </a:pPr>
            <a:r>
              <a:rPr lang="tr-TR" dirty="0" err="1"/>
              <a:t>KİDR’de</a:t>
            </a:r>
            <a:r>
              <a:rPr lang="tr-TR" dirty="0"/>
              <a:t> yükseköğretim kurumunun iç kalite güvencesi sisteminin </a:t>
            </a:r>
            <a:r>
              <a:rPr lang="tr-TR" b="1" dirty="0"/>
              <a:t>olgunluk düzeyi </a:t>
            </a:r>
            <a:r>
              <a:rPr lang="tr-TR" dirty="0"/>
              <a:t>irdelenmelidir. </a:t>
            </a:r>
          </a:p>
          <a:p>
            <a:pPr marL="0" indent="0">
              <a:buNone/>
            </a:pPr>
            <a:r>
              <a:rPr lang="tr-TR" dirty="0"/>
              <a:t>Bu kapsamda kurumun;</a:t>
            </a:r>
          </a:p>
          <a:p>
            <a:pPr lvl="1">
              <a:buFont typeface="Wingdings" panose="05000000000000000000" pitchFamily="2" charset="2"/>
              <a:buChar char="Ø"/>
            </a:pPr>
            <a:r>
              <a:rPr lang="tr-TR" dirty="0"/>
              <a:t> </a:t>
            </a:r>
            <a:r>
              <a:rPr lang="tr-TR" sz="2000" dirty="0">
                <a:solidFill>
                  <a:schemeClr val="tx1"/>
                </a:solidFill>
              </a:rPr>
              <a:t>Değerleri, misyon ve hedefleriyle uyumlu olarak</a:t>
            </a:r>
            <a:r>
              <a:rPr lang="tr-TR" sz="2000" dirty="0"/>
              <a:t>; </a:t>
            </a:r>
            <a:r>
              <a:rPr lang="tr-TR" sz="2000" b="1" dirty="0">
                <a:solidFill>
                  <a:schemeClr val="tx2"/>
                </a:solidFill>
              </a:rPr>
              <a:t>kalite güvencesi sistemi</a:t>
            </a:r>
            <a:r>
              <a:rPr lang="tr-TR" sz="2000" dirty="0"/>
              <a:t>, </a:t>
            </a:r>
            <a:r>
              <a:rPr lang="tr-TR" sz="2000" b="1" dirty="0">
                <a:solidFill>
                  <a:schemeClr val="tx2"/>
                </a:solidFill>
              </a:rPr>
              <a:t>eğitim ve öğretim, araştırma ve geliştirme, toplumsal katkı</a:t>
            </a:r>
            <a:r>
              <a:rPr lang="tr-TR" sz="2000" dirty="0"/>
              <a:t> ve </a:t>
            </a:r>
            <a:r>
              <a:rPr lang="tr-TR" sz="2000" b="1" dirty="0">
                <a:solidFill>
                  <a:schemeClr val="tx2"/>
                </a:solidFill>
              </a:rPr>
              <a:t>yönetim sistemi </a:t>
            </a:r>
            <a:r>
              <a:rPr lang="tr-TR" sz="2000" dirty="0"/>
              <a:t>süreçlerinde sahip olduğu kaynakları ve yetkinlikleri nasıl planladığı ve yönettiği,</a:t>
            </a:r>
          </a:p>
          <a:p>
            <a:pPr lvl="1">
              <a:buFont typeface="Wingdings" panose="05000000000000000000" pitchFamily="2" charset="2"/>
              <a:buChar char="Ø"/>
            </a:pPr>
            <a:r>
              <a:rPr lang="tr-TR" sz="2000" dirty="0"/>
              <a:t> Kurum genelinde ve süreçler bazında </a:t>
            </a:r>
            <a:r>
              <a:rPr lang="tr-TR" sz="2000" b="1" dirty="0">
                <a:solidFill>
                  <a:schemeClr val="tx2"/>
                </a:solidFill>
              </a:rPr>
              <a:t>izleme</a:t>
            </a:r>
            <a:r>
              <a:rPr lang="tr-TR" sz="2000" dirty="0"/>
              <a:t> ve </a:t>
            </a:r>
            <a:r>
              <a:rPr lang="tr-TR" sz="2000" b="1" dirty="0">
                <a:solidFill>
                  <a:schemeClr val="tx2"/>
                </a:solidFill>
              </a:rPr>
              <a:t>iyileştirmelerin</a:t>
            </a:r>
            <a:r>
              <a:rPr lang="tr-TR" sz="2000" dirty="0"/>
              <a:t> nasıl gerçekleştirildiği, </a:t>
            </a:r>
          </a:p>
          <a:p>
            <a:pPr lvl="1">
              <a:buFont typeface="Wingdings" panose="05000000000000000000" pitchFamily="2" charset="2"/>
              <a:buChar char="Ø"/>
            </a:pPr>
            <a:r>
              <a:rPr lang="tr-TR" sz="2000" dirty="0"/>
              <a:t> Planlama, uygulama, izleme ve iyileştirme süreçlerine </a:t>
            </a:r>
            <a:r>
              <a:rPr lang="tr-TR" sz="2000" b="1" dirty="0">
                <a:solidFill>
                  <a:schemeClr val="tx2"/>
                </a:solidFill>
              </a:rPr>
              <a:t>paydaş katılımının </a:t>
            </a:r>
            <a:r>
              <a:rPr lang="tr-TR" sz="2000" dirty="0"/>
              <a:t>ve </a:t>
            </a:r>
            <a:r>
              <a:rPr lang="tr-TR" sz="2000" b="1" dirty="0">
                <a:solidFill>
                  <a:schemeClr val="tx2"/>
                </a:solidFill>
              </a:rPr>
              <a:t>kapsayıcılığın</a:t>
            </a:r>
            <a:r>
              <a:rPr lang="tr-TR" sz="2000" dirty="0"/>
              <a:t> nasıl sağlandığı,</a:t>
            </a:r>
          </a:p>
          <a:p>
            <a:pPr lvl="1">
              <a:buFont typeface="Wingdings" panose="05000000000000000000" pitchFamily="2" charset="2"/>
              <a:buChar char="Ø"/>
            </a:pPr>
            <a:r>
              <a:rPr lang="tr-TR" sz="2000" dirty="0"/>
              <a:t> İç kalite güvencesi sisteminde </a:t>
            </a:r>
            <a:r>
              <a:rPr lang="tr-TR" sz="2000" b="1" dirty="0">
                <a:solidFill>
                  <a:schemeClr val="tx2"/>
                </a:solidFill>
              </a:rPr>
              <a:t>güçlü</a:t>
            </a:r>
            <a:r>
              <a:rPr lang="tr-TR" sz="2000" dirty="0"/>
              <a:t> ve </a:t>
            </a:r>
            <a:r>
              <a:rPr lang="tr-TR" sz="2000" b="1" dirty="0">
                <a:solidFill>
                  <a:schemeClr val="tx2"/>
                </a:solidFill>
              </a:rPr>
              <a:t>iyileşmeye açık alanların </a:t>
            </a:r>
            <a:r>
              <a:rPr lang="tr-TR" sz="2000" dirty="0"/>
              <a:t>neler olduğu,</a:t>
            </a:r>
          </a:p>
          <a:p>
            <a:pPr lvl="1">
              <a:buFont typeface="Wingdings" panose="05000000000000000000" pitchFamily="2" charset="2"/>
              <a:buChar char="Ø"/>
            </a:pPr>
            <a:r>
              <a:rPr lang="tr-TR" sz="2000" dirty="0"/>
              <a:t> </a:t>
            </a:r>
            <a:r>
              <a:rPr lang="tr-TR" sz="2000" b="1" dirty="0">
                <a:solidFill>
                  <a:schemeClr val="tx2"/>
                </a:solidFill>
              </a:rPr>
              <a:t>Gerçekleştirilemeyen iyileştirmelerin </a:t>
            </a:r>
            <a:r>
              <a:rPr lang="tr-TR" sz="2000" dirty="0"/>
              <a:t>nedenleri,</a:t>
            </a:r>
          </a:p>
          <a:p>
            <a:pPr lvl="1">
              <a:buFont typeface="Wingdings" panose="05000000000000000000" pitchFamily="2" charset="2"/>
              <a:buChar char="Ø"/>
            </a:pPr>
            <a:r>
              <a:rPr lang="tr-TR" sz="2000" dirty="0"/>
              <a:t> Yükseköğretimin hızlı değişen gündemi kapsamında kurumun rekabet avantajını koruyabilmesi için </a:t>
            </a:r>
            <a:r>
              <a:rPr lang="tr-TR" sz="2000" b="1" dirty="0">
                <a:solidFill>
                  <a:schemeClr val="tx2"/>
                </a:solidFill>
              </a:rPr>
              <a:t>kalite güvencesi sisteminde sürdürülebilirliği</a:t>
            </a:r>
            <a:r>
              <a:rPr lang="tr-TR" sz="2000" dirty="0"/>
              <a:t> nasıl sağlayacağı sorularını </a:t>
            </a:r>
            <a:r>
              <a:rPr lang="tr-TR" sz="2000" b="1" u="sng" dirty="0"/>
              <a:t>kanıta dayalı olarak</a:t>
            </a:r>
            <a:r>
              <a:rPr lang="tr-TR" sz="2000" dirty="0"/>
              <a:t> yanıtlaması beklenmektedir.</a:t>
            </a:r>
          </a:p>
          <a:p>
            <a:pPr marL="0" indent="0">
              <a:buNone/>
            </a:pPr>
            <a:endParaRPr lang="tr-TR" dirty="0"/>
          </a:p>
        </p:txBody>
      </p:sp>
      <p:pic>
        <p:nvPicPr>
          <p:cNvPr id="4" name="Picture 2">
            <a:extLst>
              <a:ext uri="{FF2B5EF4-FFF2-40B4-BE49-F238E27FC236}">
                <a16:creationId xmlns:a16="http://schemas.microsoft.com/office/drawing/2014/main" id="{109CA18B-29A5-E363-DB09-5871D6C7A59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066346" y="94384"/>
            <a:ext cx="993130" cy="1084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0876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44FC9E1-11E5-27CF-38FA-A641F7C3EB6D}"/>
              </a:ext>
            </a:extLst>
          </p:cNvPr>
          <p:cNvSpPr>
            <a:spLocks noGrp="1"/>
          </p:cNvSpPr>
          <p:nvPr>
            <p:ph type="title"/>
          </p:nvPr>
        </p:nvSpPr>
        <p:spPr/>
        <p:txBody>
          <a:bodyPr>
            <a:normAutofit/>
          </a:bodyPr>
          <a:lstStyle/>
          <a:p>
            <a:r>
              <a:rPr lang="tr-TR" sz="3600" b="1" dirty="0" err="1">
                <a:solidFill>
                  <a:srgbClr val="0070C0"/>
                </a:solidFill>
              </a:rPr>
              <a:t>KİDR’in</a:t>
            </a:r>
            <a:r>
              <a:rPr lang="tr-TR" sz="3600" b="1" dirty="0">
                <a:solidFill>
                  <a:srgbClr val="0070C0"/>
                </a:solidFill>
              </a:rPr>
              <a:t> Hazırlanması ve Yayımlanması</a:t>
            </a:r>
          </a:p>
        </p:txBody>
      </p:sp>
      <p:sp>
        <p:nvSpPr>
          <p:cNvPr id="3" name="İçerik Yer Tutucusu 2">
            <a:extLst>
              <a:ext uri="{FF2B5EF4-FFF2-40B4-BE49-F238E27FC236}">
                <a16:creationId xmlns:a16="http://schemas.microsoft.com/office/drawing/2014/main" id="{CEE7A44D-C299-7F1F-86D4-35898CE41B12}"/>
              </a:ext>
            </a:extLst>
          </p:cNvPr>
          <p:cNvSpPr>
            <a:spLocks noGrp="1"/>
          </p:cNvSpPr>
          <p:nvPr>
            <p:ph idx="1"/>
          </p:nvPr>
        </p:nvSpPr>
        <p:spPr/>
        <p:txBody>
          <a:bodyPr>
            <a:normAutofit/>
          </a:bodyPr>
          <a:lstStyle/>
          <a:p>
            <a:pPr>
              <a:lnSpc>
                <a:spcPct val="120000"/>
              </a:lnSpc>
              <a:spcAft>
                <a:spcPts val="600"/>
              </a:spcAft>
            </a:pPr>
            <a:r>
              <a:rPr lang="tr-TR" sz="2100" dirty="0"/>
              <a:t>Kurum İç Değerlendirme Raporu (KİDR) YÖKAK tarafından oluşturulan </a:t>
            </a:r>
            <a:r>
              <a:rPr lang="tr-TR" sz="2100" b="1" dirty="0">
                <a:solidFill>
                  <a:srgbClr val="002060"/>
                </a:solidFill>
              </a:rPr>
              <a:t>Kalite Güvencesi Yönetim Bilgi Sistemi (KGYBS)’ye </a:t>
            </a:r>
            <a:r>
              <a:rPr lang="tr-TR" sz="2100" dirty="0"/>
              <a:t>yüklenmesi gerekmektedir</a:t>
            </a:r>
            <a:r>
              <a:rPr lang="tr-TR" dirty="0"/>
              <a:t>. </a:t>
            </a:r>
          </a:p>
          <a:p>
            <a:pPr lvl="1">
              <a:buFont typeface="Wingdings" panose="05000000000000000000" pitchFamily="2" charset="2"/>
              <a:buChar char="Ø"/>
            </a:pPr>
            <a:r>
              <a:rPr lang="tr-TR" dirty="0"/>
              <a:t> Sisteme yükleme işlemi için Yükseköğretim kurumu </a:t>
            </a:r>
            <a:r>
              <a:rPr lang="tr-TR" b="1" dirty="0"/>
              <a:t>Kalite Komisyonu Başkanına </a:t>
            </a:r>
            <a:r>
              <a:rPr lang="tr-TR" dirty="0"/>
              <a:t>veya Komisyon Başkanı tarafından görevlendirilen bir kişiye yönetici olarak giriş yapma yetkisi verilir. </a:t>
            </a:r>
          </a:p>
          <a:p>
            <a:pPr lvl="1">
              <a:buFont typeface="Wingdings" panose="05000000000000000000" pitchFamily="2" charset="2"/>
              <a:buChar char="Ø"/>
            </a:pPr>
            <a:r>
              <a:rPr lang="tr-TR" dirty="0"/>
              <a:t> Yetkili kişi; sistem üzerinde kurumda çalışanlara kullanıcı hesabı ve roller oluşturabilir. </a:t>
            </a:r>
          </a:p>
          <a:p>
            <a:r>
              <a:rPr lang="tr-TR" dirty="0"/>
              <a:t>KİDR’ler sisteme yüklendikten sonra </a:t>
            </a:r>
            <a:r>
              <a:rPr lang="tr-TR" b="1" i="1" u="sng" dirty="0">
                <a:solidFill>
                  <a:schemeClr val="tx2"/>
                </a:solidFill>
              </a:rPr>
              <a:t>www.yokak.gov.tr </a:t>
            </a:r>
            <a:r>
              <a:rPr lang="tr-TR" dirty="0"/>
              <a:t>internet sayfasından yayımlanır.  </a:t>
            </a:r>
          </a:p>
          <a:p>
            <a:r>
              <a:rPr lang="tr-TR" dirty="0"/>
              <a:t>Aynı zamanda yükseköğretim kurumları kendi internet sayfalarından da </a:t>
            </a:r>
            <a:r>
              <a:rPr lang="tr-TR" dirty="0" err="1"/>
              <a:t>KİDR’yi</a:t>
            </a:r>
            <a:r>
              <a:rPr lang="tr-TR" dirty="0"/>
              <a:t> yayımlamalıdır. </a:t>
            </a:r>
          </a:p>
          <a:p>
            <a:endParaRPr lang="tr-TR" dirty="0"/>
          </a:p>
        </p:txBody>
      </p:sp>
      <p:pic>
        <p:nvPicPr>
          <p:cNvPr id="4" name="Picture 2">
            <a:extLst>
              <a:ext uri="{FF2B5EF4-FFF2-40B4-BE49-F238E27FC236}">
                <a16:creationId xmlns:a16="http://schemas.microsoft.com/office/drawing/2014/main" id="{E635A5EA-B968-4231-FA01-45F48B8107B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049910" y="94384"/>
            <a:ext cx="1009565" cy="1102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7451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2365245-AEE7-3432-B256-3515B5D03712}"/>
              </a:ext>
            </a:extLst>
          </p:cNvPr>
          <p:cNvSpPr>
            <a:spLocks noGrp="1"/>
          </p:cNvSpPr>
          <p:nvPr>
            <p:ph type="title"/>
          </p:nvPr>
        </p:nvSpPr>
        <p:spPr>
          <a:xfrm>
            <a:off x="975360" y="917783"/>
            <a:ext cx="10383520" cy="796501"/>
          </a:xfrm>
        </p:spPr>
        <p:txBody>
          <a:bodyPr>
            <a:normAutofit/>
          </a:bodyPr>
          <a:lstStyle/>
          <a:p>
            <a:pPr marL="228600" marR="0" lvl="0" indent="-228600" defTabSz="914400" rtl="0" eaLnBrk="1" fontAlgn="auto" latinLnBrk="0" hangingPunct="1">
              <a:lnSpc>
                <a:spcPct val="120000"/>
              </a:lnSpc>
              <a:spcBef>
                <a:spcPts val="0"/>
              </a:spcBef>
              <a:spcAft>
                <a:spcPts val="0"/>
              </a:spcAft>
              <a:tabLst/>
              <a:defRPr/>
            </a:pPr>
            <a:r>
              <a:rPr lang="tr-TR" sz="3600" b="1" dirty="0">
                <a:solidFill>
                  <a:srgbClr val="0070C0"/>
                </a:solidFill>
              </a:rPr>
              <a:t>KİDR Başlıkları</a:t>
            </a:r>
          </a:p>
        </p:txBody>
      </p:sp>
      <p:sp>
        <p:nvSpPr>
          <p:cNvPr id="3" name="İçerik Yer Tutucusu 2">
            <a:extLst>
              <a:ext uri="{FF2B5EF4-FFF2-40B4-BE49-F238E27FC236}">
                <a16:creationId xmlns:a16="http://schemas.microsoft.com/office/drawing/2014/main" id="{83E9BA3F-A4D3-8BE1-B910-1FA0CF9382C8}"/>
              </a:ext>
            </a:extLst>
          </p:cNvPr>
          <p:cNvSpPr>
            <a:spLocks noGrp="1"/>
          </p:cNvSpPr>
          <p:nvPr>
            <p:ph idx="1"/>
          </p:nvPr>
        </p:nvSpPr>
        <p:spPr>
          <a:xfrm>
            <a:off x="975360" y="3952240"/>
            <a:ext cx="2570480" cy="1987977"/>
          </a:xfrm>
        </p:spPr>
        <p:txBody>
          <a:bodyPr>
            <a:normAutofit/>
          </a:bodyPr>
          <a:lstStyle/>
          <a:p>
            <a:pPr>
              <a:lnSpc>
                <a:spcPct val="70000"/>
              </a:lnSpc>
              <a:spcBef>
                <a:spcPts val="600"/>
              </a:spcBef>
              <a:spcAft>
                <a:spcPts val="600"/>
              </a:spcAft>
            </a:pPr>
            <a:r>
              <a:rPr lang="tr-TR" sz="1600" b="1" dirty="0">
                <a:solidFill>
                  <a:schemeClr val="tx1"/>
                </a:solidFill>
              </a:rPr>
              <a:t>A.1.</a:t>
            </a:r>
            <a:r>
              <a:rPr lang="tr-TR" sz="1600" dirty="0">
                <a:solidFill>
                  <a:schemeClr val="tx1"/>
                </a:solidFill>
              </a:rPr>
              <a:t> Liderlik ve Kalite	</a:t>
            </a:r>
          </a:p>
          <a:p>
            <a:pPr>
              <a:lnSpc>
                <a:spcPct val="50000"/>
              </a:lnSpc>
              <a:spcBef>
                <a:spcPts val="600"/>
              </a:spcBef>
              <a:spcAft>
                <a:spcPts val="600"/>
              </a:spcAft>
            </a:pPr>
            <a:r>
              <a:rPr lang="tr-TR" sz="1600" b="1" dirty="0">
                <a:solidFill>
                  <a:schemeClr val="tx1"/>
                </a:solidFill>
              </a:rPr>
              <a:t>A.2. </a:t>
            </a:r>
            <a:r>
              <a:rPr lang="tr-TR" sz="1600" dirty="0">
                <a:solidFill>
                  <a:schemeClr val="tx1"/>
                </a:solidFill>
              </a:rPr>
              <a:t>Misyon ve Stratejik </a:t>
            </a:r>
          </a:p>
          <a:p>
            <a:pPr>
              <a:lnSpc>
                <a:spcPct val="50000"/>
              </a:lnSpc>
              <a:spcBef>
                <a:spcPts val="600"/>
              </a:spcBef>
              <a:spcAft>
                <a:spcPts val="600"/>
              </a:spcAft>
            </a:pPr>
            <a:r>
              <a:rPr lang="tr-TR" sz="1600" dirty="0">
                <a:solidFill>
                  <a:schemeClr val="tx1"/>
                </a:solidFill>
              </a:rPr>
              <a:t>Amaçlar</a:t>
            </a:r>
          </a:p>
          <a:p>
            <a:pPr>
              <a:lnSpc>
                <a:spcPct val="70000"/>
              </a:lnSpc>
              <a:spcBef>
                <a:spcPts val="600"/>
              </a:spcBef>
              <a:spcAft>
                <a:spcPts val="600"/>
              </a:spcAft>
            </a:pPr>
            <a:r>
              <a:rPr lang="tr-TR" sz="1600" b="1" dirty="0">
                <a:solidFill>
                  <a:schemeClr val="tx1"/>
                </a:solidFill>
              </a:rPr>
              <a:t>A.3. </a:t>
            </a:r>
            <a:r>
              <a:rPr lang="tr-TR" sz="1600" dirty="0">
                <a:solidFill>
                  <a:schemeClr val="tx1"/>
                </a:solidFill>
              </a:rPr>
              <a:t>Yönetim Sistemleri</a:t>
            </a:r>
          </a:p>
          <a:p>
            <a:pPr>
              <a:lnSpc>
                <a:spcPct val="70000"/>
              </a:lnSpc>
              <a:spcBef>
                <a:spcPts val="600"/>
              </a:spcBef>
              <a:spcAft>
                <a:spcPts val="600"/>
              </a:spcAft>
            </a:pPr>
            <a:r>
              <a:rPr lang="tr-TR" sz="1600" b="1" dirty="0">
                <a:solidFill>
                  <a:schemeClr val="tx1"/>
                </a:solidFill>
              </a:rPr>
              <a:t>A.4. </a:t>
            </a:r>
            <a:r>
              <a:rPr lang="tr-TR" sz="1600" dirty="0">
                <a:solidFill>
                  <a:schemeClr val="tx1"/>
                </a:solidFill>
              </a:rPr>
              <a:t>Paydaş Katılımı</a:t>
            </a:r>
          </a:p>
          <a:p>
            <a:pPr>
              <a:lnSpc>
                <a:spcPct val="70000"/>
              </a:lnSpc>
              <a:spcBef>
                <a:spcPts val="600"/>
              </a:spcBef>
              <a:spcAft>
                <a:spcPts val="600"/>
              </a:spcAft>
            </a:pPr>
            <a:r>
              <a:rPr lang="tr-TR" sz="1600" b="1" dirty="0">
                <a:solidFill>
                  <a:schemeClr val="tx1"/>
                </a:solidFill>
              </a:rPr>
              <a:t>A.5. </a:t>
            </a:r>
            <a:r>
              <a:rPr lang="tr-TR" sz="1600" dirty="0">
                <a:solidFill>
                  <a:schemeClr val="tx1"/>
                </a:solidFill>
              </a:rPr>
              <a:t>Uluslararasılaşma</a:t>
            </a:r>
          </a:p>
          <a:p>
            <a:endParaRPr lang="tr-TR" dirty="0"/>
          </a:p>
        </p:txBody>
      </p:sp>
      <p:pic>
        <p:nvPicPr>
          <p:cNvPr id="4" name="Picture 2">
            <a:extLst>
              <a:ext uri="{FF2B5EF4-FFF2-40B4-BE49-F238E27FC236}">
                <a16:creationId xmlns:a16="http://schemas.microsoft.com/office/drawing/2014/main" id="{01FE97DE-1E64-686A-CCE4-84530D18B42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085554" y="94384"/>
            <a:ext cx="973922" cy="1063207"/>
          </a:xfrm>
          <a:prstGeom prst="rect">
            <a:avLst/>
          </a:prstGeom>
          <a:noFill/>
          <a:extLst>
            <a:ext uri="{909E8E84-426E-40DD-AFC4-6F175D3DCCD1}">
              <a14:hiddenFill xmlns:a14="http://schemas.microsoft.com/office/drawing/2010/main">
                <a:solidFill>
                  <a:srgbClr val="FFFFFF"/>
                </a:solidFill>
              </a14:hiddenFill>
            </a:ext>
          </a:extLst>
        </p:spPr>
      </p:pic>
      <p:sp>
        <p:nvSpPr>
          <p:cNvPr id="5" name="Dikdörtgen: Köşeleri Yuvarlatılmış 4">
            <a:extLst>
              <a:ext uri="{FF2B5EF4-FFF2-40B4-BE49-F238E27FC236}">
                <a16:creationId xmlns:a16="http://schemas.microsoft.com/office/drawing/2014/main" id="{CAE89B48-FFC0-AC00-6E05-1EB30235EBF5}"/>
              </a:ext>
            </a:extLst>
          </p:cNvPr>
          <p:cNvSpPr/>
          <p:nvPr/>
        </p:nvSpPr>
        <p:spPr>
          <a:xfrm>
            <a:off x="1148377" y="1984625"/>
            <a:ext cx="2123440" cy="1421184"/>
          </a:xfrm>
          <a:prstGeom prst="roundRect">
            <a:avLst/>
          </a:prstGeom>
          <a:solidFill>
            <a:schemeClr val="bg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b="1" dirty="0">
                <a:solidFill>
                  <a:schemeClr val="tx1"/>
                </a:solidFill>
              </a:rPr>
              <a:t>A. Liderlik, Yönetişim ve Kalite</a:t>
            </a:r>
          </a:p>
        </p:txBody>
      </p:sp>
      <p:sp>
        <p:nvSpPr>
          <p:cNvPr id="8" name="Dikdörtgen: Köşeleri Yuvarlatılmış 7">
            <a:extLst>
              <a:ext uri="{FF2B5EF4-FFF2-40B4-BE49-F238E27FC236}">
                <a16:creationId xmlns:a16="http://schemas.microsoft.com/office/drawing/2014/main" id="{DF5A5639-B414-47B4-B950-5EBE3DF1153F}"/>
              </a:ext>
            </a:extLst>
          </p:cNvPr>
          <p:cNvSpPr/>
          <p:nvPr/>
        </p:nvSpPr>
        <p:spPr>
          <a:xfrm>
            <a:off x="3738880" y="2045428"/>
            <a:ext cx="2074368" cy="1440126"/>
          </a:xfrm>
          <a:prstGeom prst="roundRect">
            <a:avLst/>
          </a:prstGeom>
          <a:solidFill>
            <a:schemeClr val="bg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b="1" dirty="0">
                <a:solidFill>
                  <a:schemeClr val="tx1"/>
                </a:solidFill>
              </a:rPr>
              <a:t>B. Eğitim ve Öğretim</a:t>
            </a:r>
          </a:p>
        </p:txBody>
      </p:sp>
      <p:sp>
        <p:nvSpPr>
          <p:cNvPr id="9" name="Dikdörtgen: Köşeleri Yuvarlatılmış 8">
            <a:extLst>
              <a:ext uri="{FF2B5EF4-FFF2-40B4-BE49-F238E27FC236}">
                <a16:creationId xmlns:a16="http://schemas.microsoft.com/office/drawing/2014/main" id="{FEBF3F14-8DFF-A7DD-972A-A8D520C3E124}"/>
              </a:ext>
            </a:extLst>
          </p:cNvPr>
          <p:cNvSpPr/>
          <p:nvPr/>
        </p:nvSpPr>
        <p:spPr>
          <a:xfrm>
            <a:off x="6747374" y="2072544"/>
            <a:ext cx="2115008" cy="1366952"/>
          </a:xfrm>
          <a:prstGeom prst="roundRect">
            <a:avLst/>
          </a:prstGeom>
          <a:solidFill>
            <a:schemeClr val="bg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b="1" dirty="0">
                <a:solidFill>
                  <a:schemeClr val="tx1"/>
                </a:solidFill>
              </a:rPr>
              <a:t>C. Araştırma ve Geliştirme</a:t>
            </a:r>
          </a:p>
        </p:txBody>
      </p:sp>
      <p:sp>
        <p:nvSpPr>
          <p:cNvPr id="10" name="Dikdörtgen: Köşeleri Yuvarlatılmış 9">
            <a:extLst>
              <a:ext uri="{FF2B5EF4-FFF2-40B4-BE49-F238E27FC236}">
                <a16:creationId xmlns:a16="http://schemas.microsoft.com/office/drawing/2014/main" id="{9DFD3D6F-6EE6-BAD6-98E3-7193B847B05F}"/>
              </a:ext>
            </a:extLst>
          </p:cNvPr>
          <p:cNvSpPr/>
          <p:nvPr/>
        </p:nvSpPr>
        <p:spPr>
          <a:xfrm>
            <a:off x="9628427" y="2072544"/>
            <a:ext cx="2019790" cy="1402514"/>
          </a:xfrm>
          <a:prstGeom prst="roundRect">
            <a:avLst/>
          </a:prstGeom>
          <a:solidFill>
            <a:schemeClr val="bg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b="1" dirty="0">
                <a:solidFill>
                  <a:schemeClr val="tx1"/>
                </a:solidFill>
              </a:rPr>
              <a:t>D. Toplumsal Katkı</a:t>
            </a:r>
          </a:p>
        </p:txBody>
      </p:sp>
      <p:sp>
        <p:nvSpPr>
          <p:cNvPr id="12" name="İçerik Yer Tutucusu 2">
            <a:extLst>
              <a:ext uri="{FF2B5EF4-FFF2-40B4-BE49-F238E27FC236}">
                <a16:creationId xmlns:a16="http://schemas.microsoft.com/office/drawing/2014/main" id="{5EDED5D0-70AD-B447-A602-C8D8BA3CE32C}"/>
              </a:ext>
            </a:extLst>
          </p:cNvPr>
          <p:cNvSpPr txBox="1">
            <a:spLocks/>
          </p:cNvSpPr>
          <p:nvPr/>
        </p:nvSpPr>
        <p:spPr>
          <a:xfrm>
            <a:off x="3738880" y="3952240"/>
            <a:ext cx="2763520" cy="230632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endParaRPr lang="tr-TR" dirty="0"/>
          </a:p>
        </p:txBody>
      </p:sp>
      <p:sp>
        <p:nvSpPr>
          <p:cNvPr id="14" name="Metin kutusu 13">
            <a:extLst>
              <a:ext uri="{FF2B5EF4-FFF2-40B4-BE49-F238E27FC236}">
                <a16:creationId xmlns:a16="http://schemas.microsoft.com/office/drawing/2014/main" id="{DE15D820-5C0F-DF4B-C6A0-5E689C238E49}"/>
              </a:ext>
            </a:extLst>
          </p:cNvPr>
          <p:cNvSpPr txBox="1"/>
          <p:nvPr/>
        </p:nvSpPr>
        <p:spPr>
          <a:xfrm>
            <a:off x="3616960" y="3952240"/>
            <a:ext cx="3261360" cy="1716111"/>
          </a:xfrm>
          <a:prstGeom prst="rect">
            <a:avLst/>
          </a:prstGeom>
          <a:noFill/>
        </p:spPr>
        <p:txBody>
          <a:bodyPr wrap="square">
            <a:spAutoFit/>
          </a:bodyPr>
          <a:lstStyle/>
          <a:p>
            <a:pPr>
              <a:spcBef>
                <a:spcPts val="600"/>
              </a:spcBef>
              <a:spcAft>
                <a:spcPts val="600"/>
              </a:spcAft>
            </a:pPr>
            <a:r>
              <a:rPr lang="tr-TR" sz="1600" b="1" dirty="0"/>
              <a:t>B.1. </a:t>
            </a:r>
            <a:r>
              <a:rPr lang="tr-TR" sz="1600" dirty="0"/>
              <a:t>Program Tasarımı, Değerlendirmesi ve Güncellenmesi</a:t>
            </a:r>
          </a:p>
          <a:p>
            <a:pPr>
              <a:lnSpc>
                <a:spcPct val="50000"/>
              </a:lnSpc>
              <a:spcBef>
                <a:spcPts val="600"/>
              </a:spcBef>
              <a:spcAft>
                <a:spcPts val="600"/>
              </a:spcAft>
            </a:pPr>
            <a:r>
              <a:rPr lang="tr-TR" sz="1600" b="1" dirty="0"/>
              <a:t>B.2. </a:t>
            </a:r>
            <a:r>
              <a:rPr lang="tr-TR" sz="1600" dirty="0"/>
              <a:t>Programların Yürütülmesi </a:t>
            </a:r>
          </a:p>
          <a:p>
            <a:pPr>
              <a:lnSpc>
                <a:spcPct val="50000"/>
              </a:lnSpc>
              <a:spcBef>
                <a:spcPts val="600"/>
              </a:spcBef>
              <a:spcAft>
                <a:spcPts val="600"/>
              </a:spcAft>
            </a:pPr>
            <a:r>
              <a:rPr lang="tr-TR" sz="1600" b="1" dirty="0"/>
              <a:t>B.3. </a:t>
            </a:r>
            <a:r>
              <a:rPr lang="tr-TR" sz="1600" dirty="0"/>
              <a:t>Öğrenme Kaynakları ve </a:t>
            </a:r>
          </a:p>
          <a:p>
            <a:pPr>
              <a:lnSpc>
                <a:spcPct val="50000"/>
              </a:lnSpc>
              <a:spcBef>
                <a:spcPts val="600"/>
              </a:spcBef>
              <a:spcAft>
                <a:spcPts val="600"/>
              </a:spcAft>
            </a:pPr>
            <a:r>
              <a:rPr lang="tr-TR" sz="1600" dirty="0"/>
              <a:t>Akademik Destek Hizmetleri</a:t>
            </a:r>
          </a:p>
          <a:p>
            <a:pPr>
              <a:lnSpc>
                <a:spcPct val="50000"/>
              </a:lnSpc>
              <a:spcBef>
                <a:spcPts val="600"/>
              </a:spcBef>
              <a:spcAft>
                <a:spcPts val="600"/>
              </a:spcAft>
            </a:pPr>
            <a:r>
              <a:rPr lang="tr-TR" sz="1600" b="1" dirty="0"/>
              <a:t>B.4. </a:t>
            </a:r>
            <a:r>
              <a:rPr lang="tr-TR" sz="1600" dirty="0"/>
              <a:t>Öğretim Kadrosu</a:t>
            </a:r>
          </a:p>
        </p:txBody>
      </p:sp>
      <p:sp>
        <p:nvSpPr>
          <p:cNvPr id="15" name="Metin kutusu 14">
            <a:extLst>
              <a:ext uri="{FF2B5EF4-FFF2-40B4-BE49-F238E27FC236}">
                <a16:creationId xmlns:a16="http://schemas.microsoft.com/office/drawing/2014/main" id="{95802C8E-7E52-F825-CE78-529CFC292636}"/>
              </a:ext>
            </a:extLst>
          </p:cNvPr>
          <p:cNvSpPr txBox="1"/>
          <p:nvPr/>
        </p:nvSpPr>
        <p:spPr>
          <a:xfrm>
            <a:off x="6747374" y="4044572"/>
            <a:ext cx="2763520" cy="1877437"/>
          </a:xfrm>
          <a:prstGeom prst="rect">
            <a:avLst/>
          </a:prstGeom>
          <a:noFill/>
        </p:spPr>
        <p:txBody>
          <a:bodyPr wrap="square">
            <a:spAutoFit/>
          </a:bodyPr>
          <a:lstStyle/>
          <a:p>
            <a:pPr>
              <a:spcBef>
                <a:spcPts val="600"/>
              </a:spcBef>
              <a:spcAft>
                <a:spcPts val="600"/>
              </a:spcAft>
            </a:pPr>
            <a:r>
              <a:rPr lang="tr-TR" sz="1600" b="1" dirty="0"/>
              <a:t>C.1. </a:t>
            </a:r>
            <a:r>
              <a:rPr lang="tr-TR" sz="1600" dirty="0"/>
              <a:t>Araştırma Süreçlerinin Yönetimi ve Araştırma Kaynakları</a:t>
            </a:r>
          </a:p>
          <a:p>
            <a:pPr>
              <a:spcBef>
                <a:spcPts val="600"/>
              </a:spcBef>
              <a:spcAft>
                <a:spcPts val="600"/>
              </a:spcAft>
            </a:pPr>
            <a:r>
              <a:rPr lang="tr-TR" sz="1600" b="1" dirty="0"/>
              <a:t>C.2. </a:t>
            </a:r>
            <a:r>
              <a:rPr lang="tr-TR" sz="1600" dirty="0"/>
              <a:t>Araştırma Yetkinliği, İş Birlikleri ve Destekler</a:t>
            </a:r>
          </a:p>
          <a:p>
            <a:pPr>
              <a:spcBef>
                <a:spcPts val="600"/>
              </a:spcBef>
              <a:spcAft>
                <a:spcPts val="600"/>
              </a:spcAft>
            </a:pPr>
            <a:r>
              <a:rPr lang="tr-TR" sz="1600" b="1" dirty="0"/>
              <a:t>C.3. </a:t>
            </a:r>
            <a:r>
              <a:rPr lang="tr-TR" sz="1600" dirty="0"/>
              <a:t>Araştırma Performansı </a:t>
            </a:r>
          </a:p>
        </p:txBody>
      </p:sp>
      <p:sp>
        <p:nvSpPr>
          <p:cNvPr id="16" name="Metin kutusu 15">
            <a:extLst>
              <a:ext uri="{FF2B5EF4-FFF2-40B4-BE49-F238E27FC236}">
                <a16:creationId xmlns:a16="http://schemas.microsoft.com/office/drawing/2014/main" id="{612581D8-6C6C-2BD8-CCD8-9FF2A4CC7272}"/>
              </a:ext>
            </a:extLst>
          </p:cNvPr>
          <p:cNvSpPr txBox="1"/>
          <p:nvPr/>
        </p:nvSpPr>
        <p:spPr>
          <a:xfrm>
            <a:off x="9423177" y="4080134"/>
            <a:ext cx="2636298" cy="1877437"/>
          </a:xfrm>
          <a:prstGeom prst="rect">
            <a:avLst/>
          </a:prstGeom>
          <a:noFill/>
        </p:spPr>
        <p:txBody>
          <a:bodyPr wrap="square">
            <a:spAutoFit/>
          </a:bodyPr>
          <a:lstStyle/>
          <a:p>
            <a:pPr>
              <a:spcBef>
                <a:spcPts val="600"/>
              </a:spcBef>
              <a:spcAft>
                <a:spcPts val="600"/>
              </a:spcAft>
            </a:pPr>
            <a:r>
              <a:rPr lang="tr-TR" sz="1600" b="1" dirty="0"/>
              <a:t>D.1. </a:t>
            </a:r>
            <a:r>
              <a:rPr lang="tr-TR" sz="1600" dirty="0"/>
              <a:t>Toplumsal Katkı Süreçlerinin Yönetimi ve Toplumsal Katkı Kaynakları</a:t>
            </a:r>
          </a:p>
          <a:p>
            <a:pPr>
              <a:spcBef>
                <a:spcPts val="600"/>
              </a:spcBef>
              <a:spcAft>
                <a:spcPts val="600"/>
              </a:spcAft>
            </a:pPr>
            <a:r>
              <a:rPr lang="tr-TR" sz="1600" b="1" dirty="0"/>
              <a:t>D.2. </a:t>
            </a:r>
            <a:r>
              <a:rPr lang="tr-TR" sz="1600" dirty="0"/>
              <a:t>Toplumsal Katkı Performansı</a:t>
            </a:r>
          </a:p>
          <a:p>
            <a:pPr>
              <a:spcBef>
                <a:spcPts val="600"/>
              </a:spcBef>
              <a:spcAft>
                <a:spcPts val="600"/>
              </a:spcAft>
            </a:pPr>
            <a:endParaRPr lang="tr-TR" sz="1600" dirty="0"/>
          </a:p>
        </p:txBody>
      </p:sp>
    </p:spTree>
    <p:extLst>
      <p:ext uri="{BB962C8B-B14F-4D97-AF65-F5344CB8AC3E}">
        <p14:creationId xmlns:p14="http://schemas.microsoft.com/office/powerpoint/2010/main" val="1137932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3F16405-9F01-A6D0-4F33-E9CF99D65C73}"/>
              </a:ext>
            </a:extLst>
          </p:cNvPr>
          <p:cNvSpPr>
            <a:spLocks noGrp="1"/>
          </p:cNvSpPr>
          <p:nvPr>
            <p:ph type="title"/>
          </p:nvPr>
        </p:nvSpPr>
        <p:spPr/>
        <p:txBody>
          <a:bodyPr>
            <a:normAutofit/>
          </a:bodyPr>
          <a:lstStyle/>
          <a:p>
            <a:r>
              <a:rPr lang="tr-TR" sz="3600" b="1" dirty="0">
                <a:solidFill>
                  <a:schemeClr val="accent2"/>
                </a:solidFill>
              </a:rPr>
              <a:t>YÖKAK Dereceli Değerlendirme Anahtarı ve Kullanımı</a:t>
            </a:r>
            <a:endParaRPr lang="tr-TR" sz="3600" dirty="0">
              <a:solidFill>
                <a:schemeClr val="accent2"/>
              </a:solidFill>
            </a:endParaRPr>
          </a:p>
        </p:txBody>
      </p:sp>
      <p:sp>
        <p:nvSpPr>
          <p:cNvPr id="3" name="İçerik Yer Tutucusu 2">
            <a:extLst>
              <a:ext uri="{FF2B5EF4-FFF2-40B4-BE49-F238E27FC236}">
                <a16:creationId xmlns:a16="http://schemas.microsoft.com/office/drawing/2014/main" id="{AF429211-69B5-8A2D-5252-0AAF7A3AC8F2}"/>
              </a:ext>
            </a:extLst>
          </p:cNvPr>
          <p:cNvSpPr>
            <a:spLocks noGrp="1"/>
          </p:cNvSpPr>
          <p:nvPr>
            <p:ph idx="1"/>
          </p:nvPr>
        </p:nvSpPr>
        <p:spPr>
          <a:xfrm>
            <a:off x="1097280" y="1737360"/>
            <a:ext cx="10058400" cy="4131734"/>
          </a:xfrm>
        </p:spPr>
        <p:txBody>
          <a:bodyPr/>
          <a:lstStyle/>
          <a:p>
            <a:pPr>
              <a:lnSpc>
                <a:spcPct val="120000"/>
              </a:lnSpc>
              <a:spcBef>
                <a:spcPts val="0"/>
              </a:spcBef>
            </a:pPr>
            <a:r>
              <a:rPr lang="tr-TR" dirty="0"/>
              <a:t>Değerlendirme süreçlerinde kullanılan temel araç </a:t>
            </a:r>
            <a:r>
              <a:rPr lang="tr-TR" b="1" dirty="0">
                <a:solidFill>
                  <a:schemeClr val="tx2"/>
                </a:solidFill>
              </a:rPr>
              <a:t>YÖKAK Dereceli Değerlendirme </a:t>
            </a:r>
            <a:r>
              <a:rPr lang="tr-TR" b="1" dirty="0" err="1">
                <a:solidFill>
                  <a:schemeClr val="tx2"/>
                </a:solidFill>
              </a:rPr>
              <a:t>Anahtarı’dır</a:t>
            </a:r>
            <a:r>
              <a:rPr lang="tr-TR" b="1" dirty="0">
                <a:solidFill>
                  <a:schemeClr val="tx2"/>
                </a:solidFill>
              </a:rPr>
              <a:t>. </a:t>
            </a:r>
          </a:p>
          <a:p>
            <a:pPr>
              <a:lnSpc>
                <a:spcPct val="120000"/>
              </a:lnSpc>
              <a:spcBef>
                <a:spcPts val="0"/>
              </a:spcBef>
            </a:pPr>
            <a:endParaRPr lang="tr-TR" b="1" dirty="0">
              <a:solidFill>
                <a:srgbClr val="0000CC"/>
              </a:solidFill>
            </a:endParaRPr>
          </a:p>
          <a:p>
            <a:pPr>
              <a:lnSpc>
                <a:spcPct val="120000"/>
              </a:lnSpc>
              <a:spcBef>
                <a:spcPts val="0"/>
              </a:spcBef>
            </a:pPr>
            <a:r>
              <a:rPr lang="tr-TR" dirty="0"/>
              <a:t>YÖKAK Dereceli Değerlendirme Anahtarı yükseköğretim kurumlarının iç değerlendirme çalışmaları ve kurum iç değerlendirme raporu yazımında ve aynı zamanda dış değerlendirme süreçlerinde de kullanılan </a:t>
            </a:r>
            <a:r>
              <a:rPr lang="tr-TR" b="1" dirty="0">
                <a:solidFill>
                  <a:schemeClr val="tx2"/>
                </a:solidFill>
              </a:rPr>
              <a:t>rubrik tarzında geliştirilmiş bir ölçme aracıdır. </a:t>
            </a:r>
          </a:p>
          <a:p>
            <a:pPr>
              <a:lnSpc>
                <a:spcPct val="120000"/>
              </a:lnSpc>
              <a:spcBef>
                <a:spcPts val="0"/>
              </a:spcBef>
            </a:pPr>
            <a:endParaRPr lang="tr-TR" b="1" dirty="0"/>
          </a:p>
          <a:p>
            <a:pPr>
              <a:lnSpc>
                <a:spcPct val="120000"/>
              </a:lnSpc>
              <a:spcBef>
                <a:spcPts val="0"/>
              </a:spcBef>
            </a:pPr>
            <a:r>
              <a:rPr lang="tr-TR" b="1" dirty="0"/>
              <a:t>Kurumsal </a:t>
            </a:r>
            <a:r>
              <a:rPr lang="tr-TR" dirty="0"/>
              <a:t>değerlendirme ya da karar verme süreçlerinde</a:t>
            </a:r>
            <a:r>
              <a:rPr lang="tr-TR" dirty="0">
                <a:solidFill>
                  <a:schemeClr val="tx2"/>
                </a:solidFill>
              </a:rPr>
              <a:t> </a:t>
            </a:r>
            <a:r>
              <a:rPr lang="tr-TR" b="1" i="1" dirty="0">
                <a:solidFill>
                  <a:schemeClr val="tx2"/>
                </a:solidFill>
              </a:rPr>
              <a:t>açıklık, nesnellik, anlaşılırlık, tutarlık ve şeffaflığını</a:t>
            </a:r>
            <a:r>
              <a:rPr lang="tr-TR" dirty="0">
                <a:solidFill>
                  <a:schemeClr val="tx2"/>
                </a:solidFill>
              </a:rPr>
              <a:t> </a:t>
            </a:r>
            <a:r>
              <a:rPr lang="tr-TR" dirty="0"/>
              <a:t>arttırmak amacıyla geliştirilmiştir.</a:t>
            </a:r>
          </a:p>
          <a:p>
            <a:endParaRPr lang="tr-TR" dirty="0"/>
          </a:p>
        </p:txBody>
      </p:sp>
      <p:pic>
        <p:nvPicPr>
          <p:cNvPr id="4" name="Picture 2">
            <a:extLst>
              <a:ext uri="{FF2B5EF4-FFF2-40B4-BE49-F238E27FC236}">
                <a16:creationId xmlns:a16="http://schemas.microsoft.com/office/drawing/2014/main" id="{AAD59E62-D34B-A25A-15B4-591CAAEE32B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103374" y="94384"/>
            <a:ext cx="956101" cy="10437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4231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3F16405-9F01-A6D0-4F33-E9CF99D65C73}"/>
              </a:ext>
            </a:extLst>
          </p:cNvPr>
          <p:cNvSpPr>
            <a:spLocks noGrp="1"/>
          </p:cNvSpPr>
          <p:nvPr>
            <p:ph type="title"/>
          </p:nvPr>
        </p:nvSpPr>
        <p:spPr>
          <a:xfrm>
            <a:off x="1079769" y="286604"/>
            <a:ext cx="10075911" cy="778952"/>
          </a:xfrm>
        </p:spPr>
        <p:txBody>
          <a:bodyPr>
            <a:normAutofit/>
          </a:bodyPr>
          <a:lstStyle/>
          <a:p>
            <a:r>
              <a:rPr lang="tr-TR" sz="3200" b="1" dirty="0">
                <a:solidFill>
                  <a:schemeClr val="accent2"/>
                </a:solidFill>
              </a:rPr>
              <a:t>YÖKAK Dereceli Değerlendirme Anahtarı ve Kullanımı</a:t>
            </a:r>
          </a:p>
        </p:txBody>
      </p:sp>
      <p:pic>
        <p:nvPicPr>
          <p:cNvPr id="4" name="Picture 2">
            <a:extLst>
              <a:ext uri="{FF2B5EF4-FFF2-40B4-BE49-F238E27FC236}">
                <a16:creationId xmlns:a16="http://schemas.microsoft.com/office/drawing/2014/main" id="{AAD59E62-D34B-A25A-15B4-591CAAEE32B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112232" y="94384"/>
            <a:ext cx="947244" cy="1034083"/>
          </a:xfrm>
          <a:prstGeom prst="rect">
            <a:avLst/>
          </a:prstGeom>
          <a:noFill/>
          <a:extLst>
            <a:ext uri="{909E8E84-426E-40DD-AFC4-6F175D3DCCD1}">
              <a14:hiddenFill xmlns:a14="http://schemas.microsoft.com/office/drawing/2010/main">
                <a:solidFill>
                  <a:srgbClr val="FFFFFF"/>
                </a:solidFill>
              </a14:hiddenFill>
            </a:ext>
          </a:extLst>
        </p:spPr>
      </p:pic>
      <p:pic>
        <p:nvPicPr>
          <p:cNvPr id="8" name="Resim 7" descr="metin, ekran görüntüsü, tasarım içeren bir resim&#10;&#10;Açıklama otomatik olarak oluşturuldu">
            <a:extLst>
              <a:ext uri="{FF2B5EF4-FFF2-40B4-BE49-F238E27FC236}">
                <a16:creationId xmlns:a16="http://schemas.microsoft.com/office/drawing/2014/main" id="{A812838D-2F5A-1E39-6805-0D6E2141A0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851" y="1770434"/>
            <a:ext cx="10145948" cy="4523361"/>
          </a:xfrm>
          <a:prstGeom prst="rect">
            <a:avLst/>
          </a:prstGeom>
        </p:spPr>
      </p:pic>
      <p:sp>
        <p:nvSpPr>
          <p:cNvPr id="14" name="Metin kutusu 13">
            <a:extLst>
              <a:ext uri="{FF2B5EF4-FFF2-40B4-BE49-F238E27FC236}">
                <a16:creationId xmlns:a16="http://schemas.microsoft.com/office/drawing/2014/main" id="{D70FF760-B001-0CDA-B6C2-BD53B289523E}"/>
              </a:ext>
            </a:extLst>
          </p:cNvPr>
          <p:cNvSpPr txBox="1"/>
          <p:nvPr/>
        </p:nvSpPr>
        <p:spPr>
          <a:xfrm>
            <a:off x="1036320" y="1065555"/>
            <a:ext cx="10286675" cy="400110"/>
          </a:xfrm>
          <a:prstGeom prst="rect">
            <a:avLst/>
          </a:prstGeom>
          <a:noFill/>
        </p:spPr>
        <p:txBody>
          <a:bodyPr wrap="square">
            <a:spAutoFit/>
          </a:bodyPr>
          <a:lstStyle/>
          <a:p>
            <a:r>
              <a:rPr lang="tr-TR" sz="2000" dirty="0"/>
              <a:t>YÖKAK Dereceli Değerlendirme Anahtarıyla </a:t>
            </a:r>
            <a:r>
              <a:rPr lang="tr-TR" sz="2000" b="1" dirty="0"/>
              <a:t>Alt Ölçütlerin Olgunluk Düzeyinin Değerlendirilmesi</a:t>
            </a:r>
          </a:p>
        </p:txBody>
      </p:sp>
    </p:spTree>
    <p:extLst>
      <p:ext uri="{BB962C8B-B14F-4D97-AF65-F5344CB8AC3E}">
        <p14:creationId xmlns:p14="http://schemas.microsoft.com/office/powerpoint/2010/main" val="3786865969"/>
      </p:ext>
    </p:extLst>
  </p:cSld>
  <p:clrMapOvr>
    <a:masterClrMapping/>
  </p:clrMapOvr>
</p:sld>
</file>

<file path=ppt/theme/theme1.xml><?xml version="1.0" encoding="utf-8"?>
<a:theme xmlns:a="http://schemas.openxmlformats.org/drawingml/2006/main" name="Geçmişe bakış">
  <a:themeElements>
    <a:clrScheme name="Geçmişe bakış">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Retrospect</Template>
  <TotalTime>1277</TotalTime>
  <Words>3870</Words>
  <Application>Microsoft Office PowerPoint</Application>
  <PresentationFormat>Geniş ekran</PresentationFormat>
  <Paragraphs>328</Paragraphs>
  <Slides>41</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41</vt:i4>
      </vt:variant>
    </vt:vector>
  </HeadingPairs>
  <TitlesOfParts>
    <vt:vector size="50" baseType="lpstr">
      <vt:lpstr>Aptos</vt:lpstr>
      <vt:lpstr>Arial</vt:lpstr>
      <vt:lpstr>Calibri</vt:lpstr>
      <vt:lpstr>Calibri Light</vt:lpstr>
      <vt:lpstr>CamberW04-Regular</vt:lpstr>
      <vt:lpstr>Noto Sans Symbols</vt:lpstr>
      <vt:lpstr>Times New Roman</vt:lpstr>
      <vt:lpstr>Wingdings</vt:lpstr>
      <vt:lpstr>Geçmişe bakış</vt:lpstr>
      <vt:lpstr>KURUM İÇ DEĞERLENDİRME  RAPORU (KİDR) Sürüm 3.2 BİLGİLENDİRME SUNUMU  </vt:lpstr>
      <vt:lpstr>Kurum İç Değerlendirme Raporu (KİDR) Nedir?</vt:lpstr>
      <vt:lpstr>KİDR’in Amacı</vt:lpstr>
      <vt:lpstr>KİDR’İN Önemi</vt:lpstr>
      <vt:lpstr>KİDR İçerik</vt:lpstr>
      <vt:lpstr>KİDR’in Hazırlanması ve Yayımlanması</vt:lpstr>
      <vt:lpstr>KİDR Başlıkları</vt:lpstr>
      <vt:lpstr>YÖKAK Dereceli Değerlendirme Anahtarı ve Kullanımı</vt:lpstr>
      <vt:lpstr>YÖKAK Dereceli Değerlendirme Anahtarı ve Kullanımı</vt:lpstr>
      <vt:lpstr>YÖKAK Dereceli Değerlendirme Anahtarı ve Kullanımı</vt:lpstr>
      <vt:lpstr>YÖKAK Dereceli Değerlendirme Anahtarı ve Kullanımı</vt:lpstr>
      <vt:lpstr>PUKÖ DÖNGÜSÜ</vt:lpstr>
      <vt:lpstr>YÖKAK Dereceli Değerlendirme Anahtarı ve Kullanımı</vt:lpstr>
      <vt:lpstr>YÖKAK Dereceli Değerlendirme Anahtarı ve Kullanımı</vt:lpstr>
      <vt:lpstr>YÖKAK Dereceli Değerlendirme Anahtarı ve Kullanımı</vt:lpstr>
      <vt:lpstr>Kanıtlar Nasıl Sunulmalı?</vt:lpstr>
      <vt:lpstr>Kanıtlar Nasıl Sunulmalı?</vt:lpstr>
      <vt:lpstr>Birimlerden Ne bekliyoruz?</vt:lpstr>
      <vt:lpstr>KURUM İÇ DEĞERLENDİRME RAPORU (KİDR) ŞABLONU</vt:lpstr>
      <vt:lpstr>KURUM İÇ DEĞERLENDİRME RAPORU (KİDR) ŞABLONU</vt:lpstr>
      <vt:lpstr>KİDR Yazımında Dikkat Edilecek Noktalar</vt:lpstr>
      <vt:lpstr>KİDR Yazımında Dikkat Edilecek Noktalar</vt:lpstr>
      <vt:lpstr>KİDR Yazım Biçimi</vt:lpstr>
      <vt:lpstr>KİDR Kanıt Başlıklarının Yazımı</vt:lpstr>
      <vt:lpstr>KİDR - Ölçütler</vt:lpstr>
      <vt:lpstr>A. LİDERLİK, YÖNETİŞİM VE KALİTE</vt:lpstr>
      <vt:lpstr>B. EĞİTİM VE ÖĞRETİM</vt:lpstr>
      <vt:lpstr>C. ARAŞTIRMA VE GELİŞTİRME</vt:lpstr>
      <vt:lpstr>D. TOPLUMSAL KATKI </vt:lpstr>
      <vt:lpstr>PowerPoint Sunusu</vt:lpstr>
      <vt:lpstr>A. LİDERLİK, YÖNETİŞİM VE KALİTE</vt:lpstr>
      <vt:lpstr>A. LİDERLİK, YÖNETİŞİM VE KALİTE</vt:lpstr>
      <vt:lpstr>A. LİDERLİK, YÖNETİŞİM VE KALİTE</vt:lpstr>
      <vt:lpstr>B. EĞİTİM VE ÖĞRETİM</vt:lpstr>
      <vt:lpstr>B. EĞİTİM VE ÖĞRETİM</vt:lpstr>
      <vt:lpstr>B. EĞİTİM VE ÖĞRETİM</vt:lpstr>
      <vt:lpstr>C. ARAŞTIRMA VE GELİŞTİRME</vt:lpstr>
      <vt:lpstr>C. ARAŞTIRMA VE GELİŞTİRME</vt:lpstr>
      <vt:lpstr>D. TOPLUMSAL KATKI </vt:lpstr>
      <vt:lpstr>D. TOPLUMSAL KATKI </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Raziye AKYOL</dc:creator>
  <cp:lastModifiedBy>Raziye AKYOL</cp:lastModifiedBy>
  <cp:revision>96</cp:revision>
  <dcterms:created xsi:type="dcterms:W3CDTF">2024-09-23T08:25:49Z</dcterms:created>
  <dcterms:modified xsi:type="dcterms:W3CDTF">2024-09-27T07:07:00Z</dcterms:modified>
</cp:coreProperties>
</file>