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25199975" cy="32399288"/>
  <p:notesSz cx="6858000" cy="9144000"/>
  <p:defaultTextStyle>
    <a:defPPr>
      <a:defRPr lang="tr-TR"/>
    </a:defPPr>
    <a:lvl1pPr marL="0" algn="l" defTabSz="2764688" rtl="0" eaLnBrk="1" latinLnBrk="0" hangingPunct="1">
      <a:defRPr sz="5442" kern="1200">
        <a:solidFill>
          <a:schemeClr val="tx1"/>
        </a:solidFill>
        <a:latin typeface="+mn-lt"/>
        <a:ea typeface="+mn-ea"/>
        <a:cs typeface="+mn-cs"/>
      </a:defRPr>
    </a:lvl1pPr>
    <a:lvl2pPr marL="1382344" algn="l" defTabSz="2764688" rtl="0" eaLnBrk="1" latinLnBrk="0" hangingPunct="1">
      <a:defRPr sz="5442" kern="1200">
        <a:solidFill>
          <a:schemeClr val="tx1"/>
        </a:solidFill>
        <a:latin typeface="+mn-lt"/>
        <a:ea typeface="+mn-ea"/>
        <a:cs typeface="+mn-cs"/>
      </a:defRPr>
    </a:lvl2pPr>
    <a:lvl3pPr marL="2764688" algn="l" defTabSz="2764688" rtl="0" eaLnBrk="1" latinLnBrk="0" hangingPunct="1">
      <a:defRPr sz="5442" kern="1200">
        <a:solidFill>
          <a:schemeClr val="tx1"/>
        </a:solidFill>
        <a:latin typeface="+mn-lt"/>
        <a:ea typeface="+mn-ea"/>
        <a:cs typeface="+mn-cs"/>
      </a:defRPr>
    </a:lvl3pPr>
    <a:lvl4pPr marL="4147033" algn="l" defTabSz="2764688" rtl="0" eaLnBrk="1" latinLnBrk="0" hangingPunct="1">
      <a:defRPr sz="5442" kern="1200">
        <a:solidFill>
          <a:schemeClr val="tx1"/>
        </a:solidFill>
        <a:latin typeface="+mn-lt"/>
        <a:ea typeface="+mn-ea"/>
        <a:cs typeface="+mn-cs"/>
      </a:defRPr>
    </a:lvl4pPr>
    <a:lvl5pPr marL="5529377" algn="l" defTabSz="2764688" rtl="0" eaLnBrk="1" latinLnBrk="0" hangingPunct="1">
      <a:defRPr sz="5442" kern="1200">
        <a:solidFill>
          <a:schemeClr val="tx1"/>
        </a:solidFill>
        <a:latin typeface="+mn-lt"/>
        <a:ea typeface="+mn-ea"/>
        <a:cs typeface="+mn-cs"/>
      </a:defRPr>
    </a:lvl5pPr>
    <a:lvl6pPr marL="6911721" algn="l" defTabSz="2764688" rtl="0" eaLnBrk="1" latinLnBrk="0" hangingPunct="1">
      <a:defRPr sz="5442" kern="1200">
        <a:solidFill>
          <a:schemeClr val="tx1"/>
        </a:solidFill>
        <a:latin typeface="+mn-lt"/>
        <a:ea typeface="+mn-ea"/>
        <a:cs typeface="+mn-cs"/>
      </a:defRPr>
    </a:lvl6pPr>
    <a:lvl7pPr marL="8294065" algn="l" defTabSz="2764688" rtl="0" eaLnBrk="1" latinLnBrk="0" hangingPunct="1">
      <a:defRPr sz="5442" kern="1200">
        <a:solidFill>
          <a:schemeClr val="tx1"/>
        </a:solidFill>
        <a:latin typeface="+mn-lt"/>
        <a:ea typeface="+mn-ea"/>
        <a:cs typeface="+mn-cs"/>
      </a:defRPr>
    </a:lvl7pPr>
    <a:lvl8pPr marL="9676409" algn="l" defTabSz="2764688" rtl="0" eaLnBrk="1" latinLnBrk="0" hangingPunct="1">
      <a:defRPr sz="5442" kern="1200">
        <a:solidFill>
          <a:schemeClr val="tx1"/>
        </a:solidFill>
        <a:latin typeface="+mn-lt"/>
        <a:ea typeface="+mn-ea"/>
        <a:cs typeface="+mn-cs"/>
      </a:defRPr>
    </a:lvl8pPr>
    <a:lvl9pPr marL="11058754" algn="l" defTabSz="2764688" rtl="0" eaLnBrk="1" latinLnBrk="0" hangingPunct="1">
      <a:defRPr sz="5442" kern="1200">
        <a:solidFill>
          <a:schemeClr val="tx1"/>
        </a:solidFill>
        <a:latin typeface="+mn-lt"/>
        <a:ea typeface="+mn-ea"/>
        <a:cs typeface="+mn-cs"/>
      </a:defRPr>
    </a:lvl9pPr>
  </p:defaultTextStyle>
  <p:extLst>
    <p:ext uri="{EFAFB233-063F-42B5-8137-9DF3F51BA10A}">
      <p15:sldGuideLst xmlns:p15="http://schemas.microsoft.com/office/powerpoint/2012/main">
        <p15:guide id="1" pos="7937" userDrawn="1">
          <p15:clr>
            <a:srgbClr val="A4A3A4"/>
          </p15:clr>
        </p15:guide>
        <p15:guide id="2" orient="horz" pos="1015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9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22" d="100"/>
          <a:sy n="22" d="100"/>
        </p:scale>
        <p:origin x="1782" y="126"/>
      </p:cViewPr>
      <p:guideLst>
        <p:guide pos="7937"/>
        <p:guide orient="horz" pos="1015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889998" y="5302386"/>
            <a:ext cx="21419979" cy="11279752"/>
          </a:xfrm>
        </p:spPr>
        <p:txBody>
          <a:bodyPr anchor="b"/>
          <a:lstStyle>
            <a:lvl1pPr algn="ctr">
              <a:defRPr sz="16535"/>
            </a:lvl1pPr>
          </a:lstStyle>
          <a:p>
            <a:r>
              <a:rPr lang="tr-TR" smtClean="0"/>
              <a:t>Asıl başlık stili için tıklatın</a:t>
            </a:r>
            <a:endParaRPr lang="en-US" dirty="0"/>
          </a:p>
        </p:txBody>
      </p:sp>
      <p:sp>
        <p:nvSpPr>
          <p:cNvPr id="3" name="Subtitle 2"/>
          <p:cNvSpPr>
            <a:spLocks noGrp="1"/>
          </p:cNvSpPr>
          <p:nvPr>
            <p:ph type="subTitle" idx="1"/>
          </p:nvPr>
        </p:nvSpPr>
        <p:spPr>
          <a:xfrm>
            <a:off x="3149997" y="17017128"/>
            <a:ext cx="18899981" cy="7822326"/>
          </a:xfrm>
        </p:spPr>
        <p:txBody>
          <a:bodyPr/>
          <a:lstStyle>
            <a:lvl1pPr marL="0" indent="0" algn="ctr">
              <a:buNone/>
              <a:defRPr sz="6614"/>
            </a:lvl1pPr>
            <a:lvl2pPr marL="1259997" indent="0" algn="ctr">
              <a:buNone/>
              <a:defRPr sz="5512"/>
            </a:lvl2pPr>
            <a:lvl3pPr marL="2519995" indent="0" algn="ctr">
              <a:buNone/>
              <a:defRPr sz="4961"/>
            </a:lvl3pPr>
            <a:lvl4pPr marL="3779992" indent="0" algn="ctr">
              <a:buNone/>
              <a:defRPr sz="4409"/>
            </a:lvl4pPr>
            <a:lvl5pPr marL="5039990" indent="0" algn="ctr">
              <a:buNone/>
              <a:defRPr sz="4409"/>
            </a:lvl5pPr>
            <a:lvl6pPr marL="6299987" indent="0" algn="ctr">
              <a:buNone/>
              <a:defRPr sz="4409"/>
            </a:lvl6pPr>
            <a:lvl7pPr marL="7559985" indent="0" algn="ctr">
              <a:buNone/>
              <a:defRPr sz="4409"/>
            </a:lvl7pPr>
            <a:lvl8pPr marL="8819982" indent="0" algn="ctr">
              <a:buNone/>
              <a:defRPr sz="4409"/>
            </a:lvl8pPr>
            <a:lvl9pPr marL="10079980" indent="0" algn="ctr">
              <a:buNone/>
              <a:defRPr sz="4409"/>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109DA57-281F-4D74-8939-8095B7836216}" type="datetimeFigureOut">
              <a:rPr lang="tr-TR" smtClean="0"/>
              <a:t>09.06.2016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B03BF5-407D-4F0E-B91D-4A011EDDAA86}" type="slidenum">
              <a:rPr lang="tr-TR" smtClean="0"/>
              <a:t>‹#›</a:t>
            </a:fld>
            <a:endParaRPr lang="tr-TR"/>
          </a:p>
        </p:txBody>
      </p:sp>
    </p:spTree>
    <p:extLst>
      <p:ext uri="{BB962C8B-B14F-4D97-AF65-F5344CB8AC3E}">
        <p14:creationId xmlns:p14="http://schemas.microsoft.com/office/powerpoint/2010/main" val="170021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109DA57-281F-4D74-8939-8095B7836216}" type="datetimeFigureOut">
              <a:rPr lang="tr-TR" smtClean="0"/>
              <a:t>09.06.2016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B03BF5-407D-4F0E-B91D-4A011EDDAA86}" type="slidenum">
              <a:rPr lang="tr-TR" smtClean="0"/>
              <a:t>‹#›</a:t>
            </a:fld>
            <a:endParaRPr lang="tr-TR"/>
          </a:p>
        </p:txBody>
      </p:sp>
    </p:spTree>
    <p:extLst>
      <p:ext uri="{BB962C8B-B14F-4D97-AF65-F5344CB8AC3E}">
        <p14:creationId xmlns:p14="http://schemas.microsoft.com/office/powerpoint/2010/main" val="235669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3733" y="1724962"/>
            <a:ext cx="5433745" cy="274568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732500" y="1724962"/>
            <a:ext cx="15986234" cy="2745689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109DA57-281F-4D74-8939-8095B7836216}" type="datetimeFigureOut">
              <a:rPr lang="tr-TR" smtClean="0"/>
              <a:t>09.06.2016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B03BF5-407D-4F0E-B91D-4A011EDDAA86}" type="slidenum">
              <a:rPr lang="tr-TR" smtClean="0"/>
              <a:t>‹#›</a:t>
            </a:fld>
            <a:endParaRPr lang="tr-TR"/>
          </a:p>
        </p:txBody>
      </p:sp>
    </p:spTree>
    <p:extLst>
      <p:ext uri="{BB962C8B-B14F-4D97-AF65-F5344CB8AC3E}">
        <p14:creationId xmlns:p14="http://schemas.microsoft.com/office/powerpoint/2010/main" val="3850005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109DA57-281F-4D74-8939-8095B7836216}" type="datetimeFigureOut">
              <a:rPr lang="tr-TR" smtClean="0"/>
              <a:t>09.06.2016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B03BF5-407D-4F0E-B91D-4A011EDDAA86}" type="slidenum">
              <a:rPr lang="tr-TR" smtClean="0"/>
              <a:t>‹#›</a:t>
            </a:fld>
            <a:endParaRPr lang="tr-TR"/>
          </a:p>
        </p:txBody>
      </p:sp>
    </p:spTree>
    <p:extLst>
      <p:ext uri="{BB962C8B-B14F-4D97-AF65-F5344CB8AC3E}">
        <p14:creationId xmlns:p14="http://schemas.microsoft.com/office/powerpoint/2010/main" val="415173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719375" y="8077332"/>
            <a:ext cx="21734978" cy="13477201"/>
          </a:xfrm>
        </p:spPr>
        <p:txBody>
          <a:bodyPr anchor="b"/>
          <a:lstStyle>
            <a:lvl1pPr>
              <a:defRPr sz="16535"/>
            </a:lvl1pPr>
          </a:lstStyle>
          <a:p>
            <a:r>
              <a:rPr lang="tr-TR" smtClean="0"/>
              <a:t>Asıl başlık stili için tıklatın</a:t>
            </a:r>
            <a:endParaRPr lang="en-US" dirty="0"/>
          </a:p>
        </p:txBody>
      </p:sp>
      <p:sp>
        <p:nvSpPr>
          <p:cNvPr id="3" name="Text Placeholder 2"/>
          <p:cNvSpPr>
            <a:spLocks noGrp="1"/>
          </p:cNvSpPr>
          <p:nvPr>
            <p:ph type="body" idx="1"/>
          </p:nvPr>
        </p:nvSpPr>
        <p:spPr>
          <a:xfrm>
            <a:off x="1719375" y="21682033"/>
            <a:ext cx="21734978" cy="7087342"/>
          </a:xfrm>
        </p:spPr>
        <p:txBody>
          <a:bodyPr/>
          <a:lstStyle>
            <a:lvl1pPr marL="0" indent="0">
              <a:buNone/>
              <a:defRPr sz="6614">
                <a:solidFill>
                  <a:schemeClr val="tx1"/>
                </a:solidFill>
              </a:defRPr>
            </a:lvl1pPr>
            <a:lvl2pPr marL="1259997" indent="0">
              <a:buNone/>
              <a:defRPr sz="5512">
                <a:solidFill>
                  <a:schemeClr val="tx1">
                    <a:tint val="75000"/>
                  </a:schemeClr>
                </a:solidFill>
              </a:defRPr>
            </a:lvl2pPr>
            <a:lvl3pPr marL="2519995" indent="0">
              <a:buNone/>
              <a:defRPr sz="4961">
                <a:solidFill>
                  <a:schemeClr val="tx1">
                    <a:tint val="75000"/>
                  </a:schemeClr>
                </a:solidFill>
              </a:defRPr>
            </a:lvl3pPr>
            <a:lvl4pPr marL="3779992" indent="0">
              <a:buNone/>
              <a:defRPr sz="4409">
                <a:solidFill>
                  <a:schemeClr val="tx1">
                    <a:tint val="75000"/>
                  </a:schemeClr>
                </a:solidFill>
              </a:defRPr>
            </a:lvl4pPr>
            <a:lvl5pPr marL="5039990" indent="0">
              <a:buNone/>
              <a:defRPr sz="4409">
                <a:solidFill>
                  <a:schemeClr val="tx1">
                    <a:tint val="75000"/>
                  </a:schemeClr>
                </a:solidFill>
              </a:defRPr>
            </a:lvl5pPr>
            <a:lvl6pPr marL="6299987" indent="0">
              <a:buNone/>
              <a:defRPr sz="4409">
                <a:solidFill>
                  <a:schemeClr val="tx1">
                    <a:tint val="75000"/>
                  </a:schemeClr>
                </a:solidFill>
              </a:defRPr>
            </a:lvl6pPr>
            <a:lvl7pPr marL="7559985" indent="0">
              <a:buNone/>
              <a:defRPr sz="4409">
                <a:solidFill>
                  <a:schemeClr val="tx1">
                    <a:tint val="75000"/>
                  </a:schemeClr>
                </a:solidFill>
              </a:defRPr>
            </a:lvl7pPr>
            <a:lvl8pPr marL="8819982" indent="0">
              <a:buNone/>
              <a:defRPr sz="4409">
                <a:solidFill>
                  <a:schemeClr val="tx1">
                    <a:tint val="75000"/>
                  </a:schemeClr>
                </a:solidFill>
              </a:defRPr>
            </a:lvl8pPr>
            <a:lvl9pPr marL="10079980" indent="0">
              <a:buNone/>
              <a:defRPr sz="4409">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109DA57-281F-4D74-8939-8095B7836216}" type="datetimeFigureOut">
              <a:rPr lang="tr-TR" smtClean="0"/>
              <a:t>09.06.2016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B03BF5-407D-4F0E-B91D-4A011EDDAA86}" type="slidenum">
              <a:rPr lang="tr-TR" smtClean="0"/>
              <a:t>‹#›</a:t>
            </a:fld>
            <a:endParaRPr lang="tr-TR"/>
          </a:p>
        </p:txBody>
      </p:sp>
    </p:spTree>
    <p:extLst>
      <p:ext uri="{BB962C8B-B14F-4D97-AF65-F5344CB8AC3E}">
        <p14:creationId xmlns:p14="http://schemas.microsoft.com/office/powerpoint/2010/main" val="703239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732498" y="8624810"/>
            <a:ext cx="10709989" cy="2055705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12757488" y="8624810"/>
            <a:ext cx="10709989" cy="2055705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109DA57-281F-4D74-8939-8095B7836216}" type="datetimeFigureOut">
              <a:rPr lang="tr-TR" smtClean="0"/>
              <a:t>09.06.2016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3B03BF5-407D-4F0E-B91D-4A011EDDAA86}" type="slidenum">
              <a:rPr lang="tr-TR" smtClean="0"/>
              <a:t>‹#›</a:t>
            </a:fld>
            <a:endParaRPr lang="tr-TR"/>
          </a:p>
        </p:txBody>
      </p:sp>
    </p:spTree>
    <p:extLst>
      <p:ext uri="{BB962C8B-B14F-4D97-AF65-F5344CB8AC3E}">
        <p14:creationId xmlns:p14="http://schemas.microsoft.com/office/powerpoint/2010/main" val="4287521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735781" y="1724969"/>
            <a:ext cx="21734978" cy="6262365"/>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735783" y="7942328"/>
            <a:ext cx="10660769" cy="3892412"/>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tr-TR" smtClean="0"/>
              <a:t>Asıl metin stillerini düzenlemek için tıklatın</a:t>
            </a:r>
          </a:p>
        </p:txBody>
      </p:sp>
      <p:sp>
        <p:nvSpPr>
          <p:cNvPr id="4" name="Content Placeholder 3"/>
          <p:cNvSpPr>
            <a:spLocks noGrp="1"/>
          </p:cNvSpPr>
          <p:nvPr>
            <p:ph sz="half" idx="2"/>
          </p:nvPr>
        </p:nvSpPr>
        <p:spPr>
          <a:xfrm>
            <a:off x="1735783" y="11834740"/>
            <a:ext cx="10660769" cy="174071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12757489" y="7942328"/>
            <a:ext cx="10713272" cy="3892412"/>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tr-TR" smtClean="0"/>
              <a:t>Asıl metin stillerini düzenlemek için tıklatın</a:t>
            </a:r>
          </a:p>
        </p:txBody>
      </p:sp>
      <p:sp>
        <p:nvSpPr>
          <p:cNvPr id="6" name="Content Placeholder 5"/>
          <p:cNvSpPr>
            <a:spLocks noGrp="1"/>
          </p:cNvSpPr>
          <p:nvPr>
            <p:ph sz="quarter" idx="4"/>
          </p:nvPr>
        </p:nvSpPr>
        <p:spPr>
          <a:xfrm>
            <a:off x="12757489" y="11834740"/>
            <a:ext cx="10713272" cy="174071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109DA57-281F-4D74-8939-8095B7836216}" type="datetimeFigureOut">
              <a:rPr lang="tr-TR" smtClean="0"/>
              <a:t>09.06.2016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3B03BF5-407D-4F0E-B91D-4A011EDDAA86}" type="slidenum">
              <a:rPr lang="tr-TR" smtClean="0"/>
              <a:t>‹#›</a:t>
            </a:fld>
            <a:endParaRPr lang="tr-TR"/>
          </a:p>
        </p:txBody>
      </p:sp>
    </p:spTree>
    <p:extLst>
      <p:ext uri="{BB962C8B-B14F-4D97-AF65-F5344CB8AC3E}">
        <p14:creationId xmlns:p14="http://schemas.microsoft.com/office/powerpoint/2010/main" val="2000876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109DA57-281F-4D74-8939-8095B7836216}" type="datetimeFigureOut">
              <a:rPr lang="tr-TR" smtClean="0"/>
              <a:t>09.06.2016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3B03BF5-407D-4F0E-B91D-4A011EDDAA86}" type="slidenum">
              <a:rPr lang="tr-TR" smtClean="0"/>
              <a:t>‹#›</a:t>
            </a:fld>
            <a:endParaRPr lang="tr-TR"/>
          </a:p>
        </p:txBody>
      </p:sp>
    </p:spTree>
    <p:extLst>
      <p:ext uri="{BB962C8B-B14F-4D97-AF65-F5344CB8AC3E}">
        <p14:creationId xmlns:p14="http://schemas.microsoft.com/office/powerpoint/2010/main" val="2687645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09DA57-281F-4D74-8939-8095B7836216}" type="datetimeFigureOut">
              <a:rPr lang="tr-TR" smtClean="0"/>
              <a:t>09.06.2016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3B03BF5-407D-4F0E-B91D-4A011EDDAA86}" type="slidenum">
              <a:rPr lang="tr-TR" smtClean="0"/>
              <a:t>‹#›</a:t>
            </a:fld>
            <a:endParaRPr lang="tr-TR"/>
          </a:p>
        </p:txBody>
      </p:sp>
    </p:spTree>
    <p:extLst>
      <p:ext uri="{BB962C8B-B14F-4D97-AF65-F5344CB8AC3E}">
        <p14:creationId xmlns:p14="http://schemas.microsoft.com/office/powerpoint/2010/main" val="3256892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735780" y="2159952"/>
            <a:ext cx="8127648" cy="7559834"/>
          </a:xfrm>
        </p:spPr>
        <p:txBody>
          <a:bodyPr anchor="b"/>
          <a:lstStyle>
            <a:lvl1pPr>
              <a:defRPr sz="8819"/>
            </a:lvl1pPr>
          </a:lstStyle>
          <a:p>
            <a:r>
              <a:rPr lang="tr-TR" smtClean="0"/>
              <a:t>Asıl başlık stili için tıklatın</a:t>
            </a:r>
            <a:endParaRPr lang="en-US" dirty="0"/>
          </a:p>
        </p:txBody>
      </p:sp>
      <p:sp>
        <p:nvSpPr>
          <p:cNvPr id="3" name="Content Placeholder 2"/>
          <p:cNvSpPr>
            <a:spLocks noGrp="1"/>
          </p:cNvSpPr>
          <p:nvPr>
            <p:ph idx="1"/>
          </p:nvPr>
        </p:nvSpPr>
        <p:spPr>
          <a:xfrm>
            <a:off x="10713272" y="4664905"/>
            <a:ext cx="12757487" cy="23024494"/>
          </a:xfrm>
        </p:spPr>
        <p:txBody>
          <a:bodyPr/>
          <a:lstStyle>
            <a:lvl1pPr>
              <a:defRPr sz="8819"/>
            </a:lvl1pPr>
            <a:lvl2pPr>
              <a:defRPr sz="7717"/>
            </a:lvl2pPr>
            <a:lvl3pPr>
              <a:defRPr sz="6614"/>
            </a:lvl3pPr>
            <a:lvl4pPr>
              <a:defRPr sz="5512"/>
            </a:lvl4pPr>
            <a:lvl5pPr>
              <a:defRPr sz="5512"/>
            </a:lvl5pPr>
            <a:lvl6pPr>
              <a:defRPr sz="5512"/>
            </a:lvl6pPr>
            <a:lvl7pPr>
              <a:defRPr sz="5512"/>
            </a:lvl7pPr>
            <a:lvl8pPr>
              <a:defRPr sz="5512"/>
            </a:lvl8pPr>
            <a:lvl9pPr>
              <a:defRPr sz="5512"/>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735780" y="9719786"/>
            <a:ext cx="8127648" cy="18007107"/>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109DA57-281F-4D74-8939-8095B7836216}" type="datetimeFigureOut">
              <a:rPr lang="tr-TR" smtClean="0"/>
              <a:t>09.06.2016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3B03BF5-407D-4F0E-B91D-4A011EDDAA86}" type="slidenum">
              <a:rPr lang="tr-TR" smtClean="0"/>
              <a:t>‹#›</a:t>
            </a:fld>
            <a:endParaRPr lang="tr-TR"/>
          </a:p>
        </p:txBody>
      </p:sp>
    </p:spTree>
    <p:extLst>
      <p:ext uri="{BB962C8B-B14F-4D97-AF65-F5344CB8AC3E}">
        <p14:creationId xmlns:p14="http://schemas.microsoft.com/office/powerpoint/2010/main" val="4249315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35780" y="2159952"/>
            <a:ext cx="8127648" cy="7559834"/>
          </a:xfrm>
        </p:spPr>
        <p:txBody>
          <a:bodyPr anchor="b"/>
          <a:lstStyle>
            <a:lvl1pPr>
              <a:defRPr sz="8819"/>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713272" y="4664905"/>
            <a:ext cx="12757487" cy="23024494"/>
          </a:xfrm>
        </p:spPr>
        <p:txBody>
          <a:bodyPr anchor="t"/>
          <a:lstStyle>
            <a:lvl1pPr marL="0" indent="0">
              <a:buNone/>
              <a:defRPr sz="8819"/>
            </a:lvl1pPr>
            <a:lvl2pPr marL="1259997" indent="0">
              <a:buNone/>
              <a:defRPr sz="7717"/>
            </a:lvl2pPr>
            <a:lvl3pPr marL="2519995" indent="0">
              <a:buNone/>
              <a:defRPr sz="6614"/>
            </a:lvl3pPr>
            <a:lvl4pPr marL="3779992" indent="0">
              <a:buNone/>
              <a:defRPr sz="5512"/>
            </a:lvl4pPr>
            <a:lvl5pPr marL="5039990" indent="0">
              <a:buNone/>
              <a:defRPr sz="5512"/>
            </a:lvl5pPr>
            <a:lvl6pPr marL="6299987" indent="0">
              <a:buNone/>
              <a:defRPr sz="5512"/>
            </a:lvl6pPr>
            <a:lvl7pPr marL="7559985" indent="0">
              <a:buNone/>
              <a:defRPr sz="5512"/>
            </a:lvl7pPr>
            <a:lvl8pPr marL="8819982" indent="0">
              <a:buNone/>
              <a:defRPr sz="5512"/>
            </a:lvl8pPr>
            <a:lvl9pPr marL="10079980" indent="0">
              <a:buNone/>
              <a:defRPr sz="5512"/>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735780" y="9719786"/>
            <a:ext cx="8127648" cy="18007107"/>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109DA57-281F-4D74-8939-8095B7836216}" type="datetimeFigureOut">
              <a:rPr lang="tr-TR" smtClean="0"/>
              <a:t>09.06.2016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3B03BF5-407D-4F0E-B91D-4A011EDDAA86}" type="slidenum">
              <a:rPr lang="tr-TR" smtClean="0"/>
              <a:t>‹#›</a:t>
            </a:fld>
            <a:endParaRPr lang="tr-TR"/>
          </a:p>
        </p:txBody>
      </p:sp>
    </p:spTree>
    <p:extLst>
      <p:ext uri="{BB962C8B-B14F-4D97-AF65-F5344CB8AC3E}">
        <p14:creationId xmlns:p14="http://schemas.microsoft.com/office/powerpoint/2010/main" val="2930580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499" y="1724969"/>
            <a:ext cx="21734978" cy="6262365"/>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732499" y="8624810"/>
            <a:ext cx="21734978" cy="2055705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732498" y="30029347"/>
            <a:ext cx="5669994" cy="1724962"/>
          </a:xfrm>
          <a:prstGeom prst="rect">
            <a:avLst/>
          </a:prstGeom>
        </p:spPr>
        <p:txBody>
          <a:bodyPr vert="horz" lIns="91440" tIns="45720" rIns="91440" bIns="45720" rtlCol="0" anchor="ctr"/>
          <a:lstStyle>
            <a:lvl1pPr algn="l">
              <a:defRPr sz="3307">
                <a:solidFill>
                  <a:schemeClr val="tx1">
                    <a:tint val="75000"/>
                  </a:schemeClr>
                </a:solidFill>
              </a:defRPr>
            </a:lvl1pPr>
          </a:lstStyle>
          <a:p>
            <a:fld id="{5109DA57-281F-4D74-8939-8095B7836216}" type="datetimeFigureOut">
              <a:rPr lang="tr-TR" smtClean="0"/>
              <a:t>09.06.2016</a:t>
            </a:fld>
            <a:endParaRPr lang="tr-TR"/>
          </a:p>
        </p:txBody>
      </p:sp>
      <p:sp>
        <p:nvSpPr>
          <p:cNvPr id="5" name="Footer Placeholder 4"/>
          <p:cNvSpPr>
            <a:spLocks noGrp="1"/>
          </p:cNvSpPr>
          <p:nvPr>
            <p:ph type="ftr" sz="quarter" idx="3"/>
          </p:nvPr>
        </p:nvSpPr>
        <p:spPr>
          <a:xfrm>
            <a:off x="8347492" y="30029347"/>
            <a:ext cx="8504992" cy="1724962"/>
          </a:xfrm>
          <a:prstGeom prst="rect">
            <a:avLst/>
          </a:prstGeom>
        </p:spPr>
        <p:txBody>
          <a:bodyPr vert="horz" lIns="91440" tIns="45720" rIns="91440" bIns="45720" rtlCol="0" anchor="ctr"/>
          <a:lstStyle>
            <a:lvl1pPr algn="ctr">
              <a:defRPr sz="3307">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7797483" y="30029347"/>
            <a:ext cx="5669994" cy="1724962"/>
          </a:xfrm>
          <a:prstGeom prst="rect">
            <a:avLst/>
          </a:prstGeom>
        </p:spPr>
        <p:txBody>
          <a:bodyPr vert="horz" lIns="91440" tIns="45720" rIns="91440" bIns="45720" rtlCol="0" anchor="ctr"/>
          <a:lstStyle>
            <a:lvl1pPr algn="r">
              <a:defRPr sz="3307">
                <a:solidFill>
                  <a:schemeClr val="tx1">
                    <a:tint val="75000"/>
                  </a:schemeClr>
                </a:solidFill>
              </a:defRPr>
            </a:lvl1pPr>
          </a:lstStyle>
          <a:p>
            <a:fld id="{03B03BF5-407D-4F0E-B91D-4A011EDDAA86}" type="slidenum">
              <a:rPr lang="tr-TR" smtClean="0"/>
              <a:t>‹#›</a:t>
            </a:fld>
            <a:endParaRPr lang="tr-TR"/>
          </a:p>
        </p:txBody>
      </p:sp>
    </p:spTree>
    <p:extLst>
      <p:ext uri="{BB962C8B-B14F-4D97-AF65-F5344CB8AC3E}">
        <p14:creationId xmlns:p14="http://schemas.microsoft.com/office/powerpoint/2010/main" val="3077819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519995" rtl="0" eaLnBrk="1" latinLnBrk="0" hangingPunct="1">
        <a:lnSpc>
          <a:spcPct val="90000"/>
        </a:lnSpc>
        <a:spcBef>
          <a:spcPct val="0"/>
        </a:spcBef>
        <a:buNone/>
        <a:defRPr sz="12126" kern="1200">
          <a:solidFill>
            <a:schemeClr val="tx1"/>
          </a:solidFill>
          <a:latin typeface="+mj-lt"/>
          <a:ea typeface="+mj-ea"/>
          <a:cs typeface="+mj-cs"/>
        </a:defRPr>
      </a:lvl1pPr>
    </p:titleStyle>
    <p:bodyStyle>
      <a:lvl1pPr marL="629999" indent="-629999" algn="l" defTabSz="2519995" rtl="0" eaLnBrk="1" latinLnBrk="0" hangingPunct="1">
        <a:lnSpc>
          <a:spcPct val="90000"/>
        </a:lnSpc>
        <a:spcBef>
          <a:spcPts val="2756"/>
        </a:spcBef>
        <a:buFont typeface="Arial" panose="020B0604020202020204" pitchFamily="34" charset="0"/>
        <a:buChar char="•"/>
        <a:defRPr sz="7717" kern="1200">
          <a:solidFill>
            <a:schemeClr val="tx1"/>
          </a:solidFill>
          <a:latin typeface="+mn-lt"/>
          <a:ea typeface="+mn-ea"/>
          <a:cs typeface="+mn-cs"/>
        </a:defRPr>
      </a:lvl1pPr>
      <a:lvl2pPr marL="1889996" indent="-629999" algn="l" defTabSz="2519995" rtl="0" eaLnBrk="1" latinLnBrk="0" hangingPunct="1">
        <a:lnSpc>
          <a:spcPct val="90000"/>
        </a:lnSpc>
        <a:spcBef>
          <a:spcPts val="1378"/>
        </a:spcBef>
        <a:buFont typeface="Arial" panose="020B0604020202020204" pitchFamily="34" charset="0"/>
        <a:buChar char="•"/>
        <a:defRPr sz="6614" kern="1200">
          <a:solidFill>
            <a:schemeClr val="tx1"/>
          </a:solidFill>
          <a:latin typeface="+mn-lt"/>
          <a:ea typeface="+mn-ea"/>
          <a:cs typeface="+mn-cs"/>
        </a:defRPr>
      </a:lvl2pPr>
      <a:lvl3pPr marL="3149994" indent="-629999" algn="l" defTabSz="2519995" rtl="0" eaLnBrk="1" latinLnBrk="0" hangingPunct="1">
        <a:lnSpc>
          <a:spcPct val="90000"/>
        </a:lnSpc>
        <a:spcBef>
          <a:spcPts val="1378"/>
        </a:spcBef>
        <a:buFont typeface="Arial" panose="020B0604020202020204" pitchFamily="34" charset="0"/>
        <a:buChar char="•"/>
        <a:defRPr sz="5512" kern="1200">
          <a:solidFill>
            <a:schemeClr val="tx1"/>
          </a:solidFill>
          <a:latin typeface="+mn-lt"/>
          <a:ea typeface="+mn-ea"/>
          <a:cs typeface="+mn-cs"/>
        </a:defRPr>
      </a:lvl3pPr>
      <a:lvl4pPr marL="440999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4pPr>
      <a:lvl5pPr marL="566998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5pPr>
      <a:lvl6pPr marL="6929986"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89984"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4998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0997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p:bodyStyle>
    <p:otherStyle>
      <a:defPPr>
        <a:defRPr lang="en-US"/>
      </a:defPPr>
      <a:lvl1pPr marL="0" algn="l" defTabSz="2519995" rtl="0" eaLnBrk="1" latinLnBrk="0" hangingPunct="1">
        <a:defRPr sz="4961" kern="1200">
          <a:solidFill>
            <a:schemeClr val="tx1"/>
          </a:solidFill>
          <a:latin typeface="+mn-lt"/>
          <a:ea typeface="+mn-ea"/>
          <a:cs typeface="+mn-cs"/>
        </a:defRPr>
      </a:lvl1pPr>
      <a:lvl2pPr marL="1259997" algn="l" defTabSz="2519995" rtl="0" eaLnBrk="1" latinLnBrk="0" hangingPunct="1">
        <a:defRPr sz="4961" kern="1200">
          <a:solidFill>
            <a:schemeClr val="tx1"/>
          </a:solidFill>
          <a:latin typeface="+mn-lt"/>
          <a:ea typeface="+mn-ea"/>
          <a:cs typeface="+mn-cs"/>
        </a:defRPr>
      </a:lvl2pPr>
      <a:lvl3pPr marL="2519995" algn="l" defTabSz="2519995" rtl="0" eaLnBrk="1" latinLnBrk="0" hangingPunct="1">
        <a:defRPr sz="4961" kern="1200">
          <a:solidFill>
            <a:schemeClr val="tx1"/>
          </a:solidFill>
          <a:latin typeface="+mn-lt"/>
          <a:ea typeface="+mn-ea"/>
          <a:cs typeface="+mn-cs"/>
        </a:defRPr>
      </a:lvl3pPr>
      <a:lvl4pPr marL="3779992" algn="l" defTabSz="2519995" rtl="0" eaLnBrk="1" latinLnBrk="0" hangingPunct="1">
        <a:defRPr sz="4961" kern="1200">
          <a:solidFill>
            <a:schemeClr val="tx1"/>
          </a:solidFill>
          <a:latin typeface="+mn-lt"/>
          <a:ea typeface="+mn-ea"/>
          <a:cs typeface="+mn-cs"/>
        </a:defRPr>
      </a:lvl4pPr>
      <a:lvl5pPr marL="5039990" algn="l" defTabSz="2519995" rtl="0" eaLnBrk="1" latinLnBrk="0" hangingPunct="1">
        <a:defRPr sz="4961" kern="1200">
          <a:solidFill>
            <a:schemeClr val="tx1"/>
          </a:solidFill>
          <a:latin typeface="+mn-lt"/>
          <a:ea typeface="+mn-ea"/>
          <a:cs typeface="+mn-cs"/>
        </a:defRPr>
      </a:lvl5pPr>
      <a:lvl6pPr marL="6299987" algn="l" defTabSz="2519995" rtl="0" eaLnBrk="1" latinLnBrk="0" hangingPunct="1">
        <a:defRPr sz="4961" kern="1200">
          <a:solidFill>
            <a:schemeClr val="tx1"/>
          </a:solidFill>
          <a:latin typeface="+mn-lt"/>
          <a:ea typeface="+mn-ea"/>
          <a:cs typeface="+mn-cs"/>
        </a:defRPr>
      </a:lvl6pPr>
      <a:lvl7pPr marL="7559985" algn="l" defTabSz="2519995" rtl="0" eaLnBrk="1" latinLnBrk="0" hangingPunct="1">
        <a:defRPr sz="4961" kern="1200">
          <a:solidFill>
            <a:schemeClr val="tx1"/>
          </a:solidFill>
          <a:latin typeface="+mn-lt"/>
          <a:ea typeface="+mn-ea"/>
          <a:cs typeface="+mn-cs"/>
        </a:defRPr>
      </a:lvl7pPr>
      <a:lvl8pPr marL="8819982" algn="l" defTabSz="2519995" rtl="0" eaLnBrk="1" latinLnBrk="0" hangingPunct="1">
        <a:defRPr sz="4961" kern="1200">
          <a:solidFill>
            <a:schemeClr val="tx1"/>
          </a:solidFill>
          <a:latin typeface="+mn-lt"/>
          <a:ea typeface="+mn-ea"/>
          <a:cs typeface="+mn-cs"/>
        </a:defRPr>
      </a:lvl8pPr>
      <a:lvl9pPr marL="10079980" algn="l" defTabSz="2519995" rtl="0" eaLnBrk="1" latinLnBrk="0" hangingPunct="1">
        <a:defRPr sz="4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g"/><Relationship Id="rId18" Type="http://schemas.openxmlformats.org/officeDocument/2006/relationships/image" Target="../media/image17.png"/><Relationship Id="rId3" Type="http://schemas.openxmlformats.org/officeDocument/2006/relationships/image" Target="../media/image2.jpeg"/><Relationship Id="rId21" Type="http://schemas.openxmlformats.org/officeDocument/2006/relationships/image" Target="../media/image20.pn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jp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g"/><Relationship Id="rId10" Type="http://schemas.openxmlformats.org/officeDocument/2006/relationships/image" Target="../media/image9.jpeg"/><Relationship Id="rId19" Type="http://schemas.openxmlformats.org/officeDocument/2006/relationships/image" Target="../media/image18.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7916">
              <a:schemeClr val="bg2">
                <a:lumMod val="50000"/>
              </a:schemeClr>
            </a:gs>
            <a:gs pos="0">
              <a:schemeClr val="bg2">
                <a:lumMod val="25000"/>
              </a:schemeClr>
            </a:gs>
            <a:gs pos="19790">
              <a:schemeClr val="accent6">
                <a:lumMod val="40000"/>
                <a:lumOff val="60000"/>
              </a:schemeClr>
            </a:gs>
            <a:gs pos="48984">
              <a:schemeClr val="accent1">
                <a:lumMod val="40000"/>
                <a:lumOff val="60000"/>
              </a:schemeClr>
            </a:gs>
            <a:gs pos="78000">
              <a:schemeClr val="tx1">
                <a:lumMod val="75000"/>
                <a:lumOff val="25000"/>
              </a:schemeClr>
            </a:gs>
            <a:gs pos="100000">
              <a:schemeClr val="tx1"/>
            </a:gs>
          </a:gsLst>
          <a:lin ang="16200000" scaled="1"/>
        </a:gradFill>
        <a:effectLst/>
      </p:bgPr>
    </p:bg>
    <p:spTree>
      <p:nvGrpSpPr>
        <p:cNvPr id="1" name=""/>
        <p:cNvGrpSpPr/>
        <p:nvPr/>
      </p:nvGrpSpPr>
      <p:grpSpPr>
        <a:xfrm>
          <a:off x="0" y="0"/>
          <a:ext cx="0" cy="0"/>
          <a:chOff x="0" y="0"/>
          <a:chExt cx="0" cy="0"/>
        </a:xfrm>
      </p:grpSpPr>
      <p:sp>
        <p:nvSpPr>
          <p:cNvPr id="92" name="TextBox 7"/>
          <p:cNvSpPr txBox="1"/>
          <p:nvPr/>
        </p:nvSpPr>
        <p:spPr>
          <a:xfrm>
            <a:off x="0" y="-4512"/>
            <a:ext cx="25199975" cy="2750072"/>
          </a:xfrm>
          <a:prstGeom prst="rect">
            <a:avLst/>
          </a:prstGeom>
          <a:solidFill>
            <a:schemeClr val="tx1">
              <a:lumMod val="85000"/>
              <a:lumOff val="15000"/>
            </a:schemeClr>
          </a:solidFill>
        </p:spPr>
        <p:style>
          <a:lnRef idx="0">
            <a:scrgbClr r="0" g="0" b="0"/>
          </a:lnRef>
          <a:fillRef idx="1001">
            <a:schemeClr val="dk1"/>
          </a:fillRef>
          <a:effectRef idx="0">
            <a:scrgbClr r="0" g="0" b="0"/>
          </a:effectRef>
          <a:fontRef idx="major"/>
        </p:style>
        <p:txBody>
          <a:bodyPr wrap="square" lIns="71716" tIns="35858" rIns="71716" bIns="35858" rtlCol="0">
            <a:spAutoFit/>
          </a:bodyPr>
          <a:lstStyle/>
          <a:p>
            <a:pPr algn="ctr" defTabSz="3438516">
              <a:spcBef>
                <a:spcPct val="50000"/>
              </a:spcBef>
            </a:pPr>
            <a:r>
              <a:rPr lang="en-US" sz="5400" dirty="0" err="1" smtClean="0">
                <a:solidFill>
                  <a:schemeClr val="bg1"/>
                </a:solidFill>
                <a:latin typeface="Arial" pitchFamily="34" charset="0"/>
                <a:cs typeface="Arial" pitchFamily="34" charset="0"/>
              </a:rPr>
              <a:t>Şiddet</a:t>
            </a:r>
            <a:r>
              <a:rPr lang="en-US" sz="5400" dirty="0" smtClean="0">
                <a:solidFill>
                  <a:schemeClr val="bg1"/>
                </a:solidFill>
                <a:latin typeface="Arial" pitchFamily="34" charset="0"/>
                <a:cs typeface="Arial" pitchFamily="34" charset="0"/>
              </a:rPr>
              <a:t> </a:t>
            </a:r>
            <a:r>
              <a:rPr lang="tr-TR" sz="5400" dirty="0" err="1">
                <a:solidFill>
                  <a:schemeClr val="bg1"/>
                </a:solidFill>
                <a:latin typeface="Arial" pitchFamily="34" charset="0"/>
                <a:cs typeface="Arial" pitchFamily="34" charset="0"/>
              </a:rPr>
              <a:t>İ</a:t>
            </a:r>
            <a:r>
              <a:rPr lang="en-US" sz="5400" dirty="0" err="1" smtClean="0">
                <a:solidFill>
                  <a:schemeClr val="bg1"/>
                </a:solidFill>
                <a:latin typeface="Arial" pitchFamily="34" charset="0"/>
                <a:cs typeface="Arial" pitchFamily="34" charset="0"/>
              </a:rPr>
              <a:t>çerikli</a:t>
            </a:r>
            <a:r>
              <a:rPr lang="en-US" sz="5400" dirty="0" smtClean="0">
                <a:solidFill>
                  <a:schemeClr val="bg1"/>
                </a:solidFill>
                <a:latin typeface="Arial" pitchFamily="34" charset="0"/>
                <a:cs typeface="Arial" pitchFamily="34" charset="0"/>
              </a:rPr>
              <a:t> </a:t>
            </a:r>
            <a:r>
              <a:rPr lang="tr-TR" sz="5400" dirty="0" smtClean="0">
                <a:solidFill>
                  <a:schemeClr val="bg1"/>
                </a:solidFill>
                <a:latin typeface="Arial" pitchFamily="34" charset="0"/>
                <a:cs typeface="Arial" pitchFamily="34" charset="0"/>
              </a:rPr>
              <a:t>O</a:t>
            </a:r>
            <a:r>
              <a:rPr lang="en-US" sz="5400" dirty="0" err="1" smtClean="0">
                <a:solidFill>
                  <a:schemeClr val="bg1"/>
                </a:solidFill>
                <a:latin typeface="Arial" pitchFamily="34" charset="0"/>
                <a:cs typeface="Arial" pitchFamily="34" charset="0"/>
              </a:rPr>
              <a:t>yun</a:t>
            </a:r>
            <a:r>
              <a:rPr lang="en-US" sz="5400" dirty="0" smtClean="0">
                <a:solidFill>
                  <a:schemeClr val="bg1"/>
                </a:solidFill>
                <a:latin typeface="Arial" pitchFamily="34" charset="0"/>
                <a:cs typeface="Arial" pitchFamily="34" charset="0"/>
              </a:rPr>
              <a:t> </a:t>
            </a:r>
            <a:r>
              <a:rPr lang="tr-TR" sz="5400" dirty="0" smtClean="0">
                <a:solidFill>
                  <a:schemeClr val="bg1"/>
                </a:solidFill>
                <a:latin typeface="Arial" pitchFamily="34" charset="0"/>
                <a:cs typeface="Arial" pitchFamily="34" charset="0"/>
              </a:rPr>
              <a:t>B</a:t>
            </a:r>
            <a:r>
              <a:rPr lang="en-US" sz="5400" dirty="0" err="1" smtClean="0">
                <a:solidFill>
                  <a:schemeClr val="bg1"/>
                </a:solidFill>
                <a:latin typeface="Arial" pitchFamily="34" charset="0"/>
                <a:cs typeface="Arial" pitchFamily="34" charset="0"/>
              </a:rPr>
              <a:t>ağımlılığı</a:t>
            </a:r>
            <a:r>
              <a:rPr lang="en-US" sz="5400" dirty="0" smtClean="0">
                <a:solidFill>
                  <a:schemeClr val="bg1"/>
                </a:solidFill>
                <a:latin typeface="Arial" pitchFamily="34" charset="0"/>
                <a:cs typeface="Arial" pitchFamily="34" charset="0"/>
              </a:rPr>
              <a:t> ve </a:t>
            </a:r>
            <a:r>
              <a:rPr lang="tr-TR" sz="5400" dirty="0" smtClean="0">
                <a:solidFill>
                  <a:schemeClr val="bg1"/>
                </a:solidFill>
                <a:latin typeface="Arial" pitchFamily="34" charset="0"/>
                <a:cs typeface="Arial" pitchFamily="34" charset="0"/>
              </a:rPr>
              <a:t>T</a:t>
            </a:r>
            <a:r>
              <a:rPr lang="en-US" sz="5400" dirty="0" smtClean="0">
                <a:solidFill>
                  <a:schemeClr val="bg1"/>
                </a:solidFill>
                <a:latin typeface="Arial" pitchFamily="34" charset="0"/>
                <a:cs typeface="Arial" pitchFamily="34" charset="0"/>
              </a:rPr>
              <a:t>anıma </a:t>
            </a:r>
            <a:r>
              <a:rPr lang="tr-TR" sz="5400" dirty="0" smtClean="0">
                <a:solidFill>
                  <a:schemeClr val="bg1"/>
                </a:solidFill>
                <a:latin typeface="Arial" pitchFamily="34" charset="0"/>
                <a:cs typeface="Arial" pitchFamily="34" charset="0"/>
              </a:rPr>
              <a:t>B</a:t>
            </a:r>
            <a:r>
              <a:rPr lang="en-US" sz="5400" dirty="0" err="1" smtClean="0">
                <a:solidFill>
                  <a:schemeClr val="bg1"/>
                </a:solidFill>
                <a:latin typeface="Arial" pitchFamily="34" charset="0"/>
                <a:cs typeface="Arial" pitchFamily="34" charset="0"/>
              </a:rPr>
              <a:t>elleği</a:t>
            </a:r>
            <a:r>
              <a:rPr lang="en-US" sz="5400" dirty="0" smtClean="0">
                <a:solidFill>
                  <a:schemeClr val="bg1"/>
                </a:solidFill>
                <a:latin typeface="Arial" pitchFamily="34" charset="0"/>
                <a:cs typeface="Arial" pitchFamily="34" charset="0"/>
              </a:rPr>
              <a:t> </a:t>
            </a:r>
            <a:r>
              <a:rPr lang="tr-TR" sz="5400" dirty="0" smtClean="0">
                <a:solidFill>
                  <a:schemeClr val="bg1"/>
                </a:solidFill>
                <a:latin typeface="Arial" pitchFamily="34" charset="0"/>
                <a:cs typeface="Arial" pitchFamily="34" charset="0"/>
              </a:rPr>
              <a:t>İ</a:t>
            </a:r>
            <a:r>
              <a:rPr lang="en-US" sz="5400" dirty="0" err="1" smtClean="0">
                <a:solidFill>
                  <a:schemeClr val="bg1"/>
                </a:solidFill>
                <a:latin typeface="Arial" pitchFamily="34" charset="0"/>
                <a:cs typeface="Arial" pitchFamily="34" charset="0"/>
              </a:rPr>
              <a:t>lişkisi</a:t>
            </a:r>
            <a:r>
              <a:rPr lang="en-US" sz="5400" dirty="0" smtClean="0">
                <a:solidFill>
                  <a:schemeClr val="bg1"/>
                </a:solidFill>
                <a:latin typeface="Arial" pitchFamily="34" charset="0"/>
                <a:cs typeface="Arial" pitchFamily="34" charset="0"/>
              </a:rPr>
              <a:t>:</a:t>
            </a:r>
            <a:r>
              <a:rPr lang="tr-TR" sz="5400" dirty="0" smtClean="0">
                <a:solidFill>
                  <a:schemeClr val="bg1"/>
                </a:solidFill>
                <a:latin typeface="Arial" pitchFamily="34" charset="0"/>
                <a:cs typeface="Arial" pitchFamily="34" charset="0"/>
              </a:rPr>
              <a:t/>
            </a:r>
            <a:br>
              <a:rPr lang="tr-TR" sz="5400" dirty="0" smtClean="0">
                <a:solidFill>
                  <a:schemeClr val="bg1"/>
                </a:solidFill>
                <a:latin typeface="Arial" pitchFamily="34" charset="0"/>
                <a:cs typeface="Arial" pitchFamily="34" charset="0"/>
              </a:rPr>
            </a:br>
            <a:r>
              <a:rPr lang="en-US" sz="5400" dirty="0" smtClean="0">
                <a:solidFill>
                  <a:schemeClr val="bg1"/>
                </a:solidFill>
                <a:latin typeface="Arial" pitchFamily="34" charset="0"/>
                <a:cs typeface="Arial" pitchFamily="34" charset="0"/>
              </a:rPr>
              <a:t>Olay-</a:t>
            </a:r>
            <a:r>
              <a:rPr lang="tr-TR" sz="5400" dirty="0" err="1">
                <a:solidFill>
                  <a:schemeClr val="bg1"/>
                </a:solidFill>
                <a:latin typeface="Arial" pitchFamily="34" charset="0"/>
                <a:cs typeface="Arial" pitchFamily="34" charset="0"/>
              </a:rPr>
              <a:t>İ</a:t>
            </a:r>
            <a:r>
              <a:rPr lang="en-US" sz="5400" dirty="0" err="1" smtClean="0">
                <a:solidFill>
                  <a:schemeClr val="bg1"/>
                </a:solidFill>
                <a:latin typeface="Arial" pitchFamily="34" charset="0"/>
                <a:cs typeface="Arial" pitchFamily="34" charset="0"/>
              </a:rPr>
              <a:t>lişkili</a:t>
            </a:r>
            <a:r>
              <a:rPr lang="en-US" sz="5400" dirty="0" smtClean="0">
                <a:solidFill>
                  <a:schemeClr val="bg1"/>
                </a:solidFill>
                <a:latin typeface="Arial" pitchFamily="34" charset="0"/>
                <a:cs typeface="Arial" pitchFamily="34" charset="0"/>
              </a:rPr>
              <a:t> </a:t>
            </a:r>
            <a:r>
              <a:rPr lang="tr-TR" sz="5400" dirty="0" smtClean="0">
                <a:solidFill>
                  <a:schemeClr val="bg1"/>
                </a:solidFill>
                <a:latin typeface="Arial" pitchFamily="34" charset="0"/>
                <a:cs typeface="Arial" pitchFamily="34" charset="0"/>
              </a:rPr>
              <a:t>B</a:t>
            </a:r>
            <a:r>
              <a:rPr lang="en-US" sz="5400" dirty="0" err="1" smtClean="0">
                <a:solidFill>
                  <a:schemeClr val="bg1"/>
                </a:solidFill>
                <a:latin typeface="Arial" pitchFamily="34" charset="0"/>
                <a:cs typeface="Arial" pitchFamily="34" charset="0"/>
              </a:rPr>
              <a:t>eyin</a:t>
            </a:r>
            <a:r>
              <a:rPr lang="en-US" sz="5400" dirty="0" smtClean="0">
                <a:solidFill>
                  <a:schemeClr val="bg1"/>
                </a:solidFill>
                <a:latin typeface="Arial" pitchFamily="34" charset="0"/>
                <a:cs typeface="Arial" pitchFamily="34" charset="0"/>
              </a:rPr>
              <a:t> </a:t>
            </a:r>
            <a:r>
              <a:rPr lang="tr-TR" sz="5400" dirty="0" smtClean="0">
                <a:solidFill>
                  <a:schemeClr val="bg1"/>
                </a:solidFill>
                <a:latin typeface="Arial" pitchFamily="34" charset="0"/>
                <a:cs typeface="Arial" pitchFamily="34" charset="0"/>
              </a:rPr>
              <a:t>P</a:t>
            </a:r>
            <a:r>
              <a:rPr lang="en-US" sz="5400" dirty="0" err="1" smtClean="0">
                <a:solidFill>
                  <a:schemeClr val="bg1"/>
                </a:solidFill>
                <a:latin typeface="Arial" pitchFamily="34" charset="0"/>
                <a:cs typeface="Arial" pitchFamily="34" charset="0"/>
              </a:rPr>
              <a:t>otansiyeli</a:t>
            </a:r>
            <a:r>
              <a:rPr lang="en-US" sz="5400" dirty="0" smtClean="0">
                <a:solidFill>
                  <a:schemeClr val="bg1"/>
                </a:solidFill>
                <a:latin typeface="Arial" pitchFamily="34" charset="0"/>
                <a:cs typeface="Arial" pitchFamily="34" charset="0"/>
              </a:rPr>
              <a:t> </a:t>
            </a:r>
            <a:r>
              <a:rPr lang="tr-TR" sz="5400" dirty="0" smtClean="0">
                <a:solidFill>
                  <a:schemeClr val="bg1"/>
                </a:solidFill>
                <a:latin typeface="Arial" pitchFamily="34" charset="0"/>
                <a:cs typeface="Arial" pitchFamily="34" charset="0"/>
              </a:rPr>
              <a:t>B</a:t>
            </a:r>
            <a:r>
              <a:rPr lang="en-US" sz="5400" dirty="0" err="1" smtClean="0">
                <a:solidFill>
                  <a:schemeClr val="bg1"/>
                </a:solidFill>
                <a:latin typeface="Arial" pitchFamily="34" charset="0"/>
                <a:cs typeface="Arial" pitchFamily="34" charset="0"/>
              </a:rPr>
              <a:t>ulguları</a:t>
            </a:r>
            <a:endParaRPr lang="tr-TR" sz="5400" dirty="0" smtClean="0">
              <a:solidFill>
                <a:schemeClr val="bg1"/>
              </a:solidFill>
              <a:latin typeface="Arial" pitchFamily="34" charset="0"/>
              <a:cs typeface="Arial" pitchFamily="34" charset="0"/>
            </a:endParaRPr>
          </a:p>
          <a:p>
            <a:pPr algn="ctr" defTabSz="3438516"/>
            <a:r>
              <a:rPr lang="tr-TR" sz="3500" dirty="0" smtClean="0">
                <a:solidFill>
                  <a:schemeClr val="bg1">
                    <a:lumMod val="95000"/>
                  </a:schemeClr>
                </a:solidFill>
                <a:latin typeface="Arial" pitchFamily="34" charset="0"/>
                <a:cs typeface="Arial" pitchFamily="34" charset="0"/>
              </a:rPr>
              <a:t>Can Soylu, Dicle Çapan, Nur İnci, M. Sevi Koç, Tuğçe Turanlar ve Metehan Irak</a:t>
            </a:r>
          </a:p>
          <a:p>
            <a:pPr algn="ctr" defTabSz="3438516"/>
            <a:r>
              <a:rPr lang="en-US" sz="2500" dirty="0">
                <a:solidFill>
                  <a:schemeClr val="bg1"/>
                </a:solidFill>
                <a:latin typeface="Arial" pitchFamily="34" charset="0"/>
                <a:cs typeface="Arial" pitchFamily="34" charset="0"/>
              </a:rPr>
              <a:t>Beyin ve </a:t>
            </a:r>
            <a:r>
              <a:rPr lang="en-US" sz="2500" dirty="0" err="1">
                <a:solidFill>
                  <a:schemeClr val="bg1"/>
                </a:solidFill>
                <a:latin typeface="Arial" pitchFamily="34" charset="0"/>
                <a:cs typeface="Arial" pitchFamily="34" charset="0"/>
              </a:rPr>
              <a:t>Biliş</a:t>
            </a:r>
            <a:r>
              <a:rPr lang="en-US" sz="2500" dirty="0">
                <a:solidFill>
                  <a:schemeClr val="bg1"/>
                </a:solidFill>
                <a:latin typeface="Arial" pitchFamily="34" charset="0"/>
                <a:cs typeface="Arial" pitchFamily="34" charset="0"/>
              </a:rPr>
              <a:t> </a:t>
            </a:r>
            <a:r>
              <a:rPr lang="en-US" sz="2500" dirty="0" err="1">
                <a:solidFill>
                  <a:schemeClr val="bg1"/>
                </a:solidFill>
                <a:latin typeface="Arial" pitchFamily="34" charset="0"/>
                <a:cs typeface="Arial" pitchFamily="34" charset="0"/>
              </a:rPr>
              <a:t>Araştırmaları</a:t>
            </a:r>
            <a:r>
              <a:rPr lang="en-US" sz="2500" dirty="0">
                <a:solidFill>
                  <a:schemeClr val="bg1"/>
                </a:solidFill>
                <a:latin typeface="Arial" pitchFamily="34" charset="0"/>
                <a:cs typeface="Arial" pitchFamily="34" charset="0"/>
              </a:rPr>
              <a:t> </a:t>
            </a:r>
            <a:r>
              <a:rPr lang="en-US" sz="2500" dirty="0" err="1">
                <a:solidFill>
                  <a:schemeClr val="bg1"/>
                </a:solidFill>
                <a:latin typeface="Arial" pitchFamily="34" charset="0"/>
                <a:cs typeface="Arial" pitchFamily="34" charset="0"/>
              </a:rPr>
              <a:t>Laboratuvarı</a:t>
            </a:r>
            <a:r>
              <a:rPr lang="en-US" sz="2500" dirty="0">
                <a:solidFill>
                  <a:schemeClr val="bg1"/>
                </a:solidFill>
                <a:latin typeface="Arial" pitchFamily="34" charset="0"/>
                <a:cs typeface="Arial" pitchFamily="34" charset="0"/>
              </a:rPr>
              <a:t>, </a:t>
            </a:r>
            <a:r>
              <a:rPr lang="en-US" sz="2500" dirty="0" err="1">
                <a:solidFill>
                  <a:schemeClr val="bg1"/>
                </a:solidFill>
                <a:latin typeface="Arial" pitchFamily="34" charset="0"/>
                <a:cs typeface="Arial" pitchFamily="34" charset="0"/>
              </a:rPr>
              <a:t>Bahçeşehir</a:t>
            </a:r>
            <a:r>
              <a:rPr lang="en-US" sz="2500" dirty="0">
                <a:solidFill>
                  <a:schemeClr val="bg1"/>
                </a:solidFill>
                <a:latin typeface="Arial" pitchFamily="34" charset="0"/>
                <a:cs typeface="Arial" pitchFamily="34" charset="0"/>
              </a:rPr>
              <a:t> </a:t>
            </a:r>
            <a:r>
              <a:rPr lang="en-US" sz="2500" dirty="0" err="1">
                <a:solidFill>
                  <a:schemeClr val="bg1"/>
                </a:solidFill>
                <a:latin typeface="Arial" pitchFamily="34" charset="0"/>
                <a:cs typeface="Arial" pitchFamily="34" charset="0"/>
              </a:rPr>
              <a:t>Üniversitesi</a:t>
            </a:r>
            <a:r>
              <a:rPr lang="en-US" sz="2500" dirty="0">
                <a:solidFill>
                  <a:schemeClr val="bg1"/>
                </a:solidFill>
                <a:latin typeface="Arial" pitchFamily="34" charset="0"/>
                <a:cs typeface="Arial" pitchFamily="34" charset="0"/>
              </a:rPr>
              <a:t> </a:t>
            </a:r>
            <a:r>
              <a:rPr lang="en-US" sz="2500" dirty="0" err="1">
                <a:solidFill>
                  <a:schemeClr val="bg1"/>
                </a:solidFill>
                <a:latin typeface="Arial" pitchFamily="34" charset="0"/>
                <a:cs typeface="Arial" pitchFamily="34" charset="0"/>
              </a:rPr>
              <a:t>Psikoloji</a:t>
            </a:r>
            <a:r>
              <a:rPr lang="en-US" sz="2500" dirty="0">
                <a:solidFill>
                  <a:schemeClr val="bg1"/>
                </a:solidFill>
                <a:latin typeface="Arial" pitchFamily="34" charset="0"/>
                <a:cs typeface="Arial" pitchFamily="34" charset="0"/>
              </a:rPr>
              <a:t> </a:t>
            </a:r>
            <a:r>
              <a:rPr lang="en-US" sz="2500" dirty="0" err="1">
                <a:solidFill>
                  <a:schemeClr val="bg1"/>
                </a:solidFill>
                <a:latin typeface="Arial" pitchFamily="34" charset="0"/>
                <a:cs typeface="Arial" pitchFamily="34" charset="0"/>
              </a:rPr>
              <a:t>Bölümü</a:t>
            </a:r>
            <a:r>
              <a:rPr lang="en-US" sz="2500" dirty="0">
                <a:solidFill>
                  <a:schemeClr val="bg1"/>
                </a:solidFill>
                <a:latin typeface="Arial" pitchFamily="34" charset="0"/>
                <a:cs typeface="Arial" pitchFamily="34" charset="0"/>
              </a:rPr>
              <a:t>, İstanbul, </a:t>
            </a:r>
            <a:r>
              <a:rPr lang="en-US" sz="2500" dirty="0" err="1">
                <a:solidFill>
                  <a:schemeClr val="bg1"/>
                </a:solidFill>
                <a:latin typeface="Arial" pitchFamily="34" charset="0"/>
                <a:cs typeface="Arial" pitchFamily="34" charset="0"/>
              </a:rPr>
              <a:t>Türkiye</a:t>
            </a:r>
            <a:endParaRPr lang="en-US" sz="2500" dirty="0" smtClean="0">
              <a:solidFill>
                <a:schemeClr val="bg1">
                  <a:lumMod val="95000"/>
                </a:schemeClr>
              </a:solidFill>
              <a:latin typeface="Arial" pitchFamily="34" charset="0"/>
              <a:cs typeface="Arial" pitchFamily="34" charset="0"/>
            </a:endParaRPr>
          </a:p>
        </p:txBody>
      </p:sp>
      <p:pic>
        <p:nvPicPr>
          <p:cNvPr id="3" name="Picture 8"/>
          <p:cNvPicPr>
            <a:picLocks noChangeAspect="1" noChangeArrowheads="1"/>
          </p:cNvPicPr>
          <p:nvPr/>
        </p:nvPicPr>
        <p:blipFill>
          <a:blip r:embed="rId2" cstate="print"/>
          <a:srcRect/>
          <a:stretch>
            <a:fillRect/>
          </a:stretch>
        </p:blipFill>
        <p:spPr bwMode="auto">
          <a:xfrm>
            <a:off x="577510" y="770773"/>
            <a:ext cx="2046339" cy="1054620"/>
          </a:xfrm>
          <a:prstGeom prst="rect">
            <a:avLst/>
          </a:prstGeom>
          <a:noFill/>
          <a:ln w="9525">
            <a:noFill/>
            <a:miter lim="800000"/>
            <a:headEnd/>
            <a:tailEnd/>
          </a:ln>
        </p:spPr>
      </p:pic>
      <p:sp>
        <p:nvSpPr>
          <p:cNvPr id="12" name="Yuvarlatılmış Dikdörtgen 11"/>
          <p:cNvSpPr/>
          <p:nvPr/>
        </p:nvSpPr>
        <p:spPr>
          <a:xfrm>
            <a:off x="7059474" y="3153577"/>
            <a:ext cx="17562989" cy="4546778"/>
          </a:xfrm>
          <a:prstGeom prst="roundRect">
            <a:avLst/>
          </a:prstGeom>
          <a:gradFill flip="none" rotWithShape="1">
            <a:gsLst>
              <a:gs pos="0">
                <a:schemeClr val="accent6">
                  <a:lumMod val="40000"/>
                  <a:lumOff val="60000"/>
                </a:schemeClr>
              </a:gs>
              <a:gs pos="36000">
                <a:schemeClr val="accent1">
                  <a:lumMod val="20000"/>
                  <a:lumOff val="80000"/>
                </a:schemeClr>
              </a:gs>
              <a:gs pos="95000">
                <a:schemeClr val="accent2">
                  <a:lumMod val="40000"/>
                  <a:lumOff val="60000"/>
                </a:schemeClr>
              </a:gs>
            </a:gsLst>
            <a:lin ang="16200000" scaled="1"/>
            <a:tileRect/>
          </a:gradFill>
          <a:ln cap="rnd">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3" name="Yuvarlatılmış Dikdörtgen 12"/>
          <p:cNvSpPr/>
          <p:nvPr/>
        </p:nvSpPr>
        <p:spPr>
          <a:xfrm>
            <a:off x="547298" y="24720126"/>
            <a:ext cx="24075165" cy="7234132"/>
          </a:xfrm>
          <a:prstGeom prst="roundRect">
            <a:avLst/>
          </a:prstGeom>
          <a:gradFill flip="none" rotWithShape="1">
            <a:gsLst>
              <a:gs pos="0">
                <a:schemeClr val="accent6">
                  <a:lumMod val="40000"/>
                  <a:lumOff val="60000"/>
                </a:schemeClr>
              </a:gs>
              <a:gs pos="28000">
                <a:schemeClr val="accent1">
                  <a:lumMod val="20000"/>
                  <a:lumOff val="80000"/>
                </a:schemeClr>
              </a:gs>
              <a:gs pos="100000">
                <a:schemeClr val="accent2">
                  <a:lumMod val="40000"/>
                  <a:lumOff val="60000"/>
                </a:schemeClr>
              </a:gs>
            </a:gsLst>
            <a:lin ang="16200000" scaled="1"/>
            <a:tileRect/>
          </a:gradFill>
          <a:ln cap="rnd">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Yuvarlatılmış Dikdörtgen 13"/>
          <p:cNvSpPr/>
          <p:nvPr/>
        </p:nvSpPr>
        <p:spPr>
          <a:xfrm>
            <a:off x="7059474" y="8029253"/>
            <a:ext cx="17523828" cy="16153298"/>
          </a:xfrm>
          <a:prstGeom prst="roundRect">
            <a:avLst/>
          </a:prstGeom>
          <a:gradFill flip="none" rotWithShape="1">
            <a:gsLst>
              <a:gs pos="0">
                <a:schemeClr val="accent6">
                  <a:lumMod val="40000"/>
                  <a:lumOff val="60000"/>
                </a:schemeClr>
              </a:gs>
              <a:gs pos="36000">
                <a:schemeClr val="accent1">
                  <a:lumMod val="20000"/>
                  <a:lumOff val="80000"/>
                </a:schemeClr>
              </a:gs>
              <a:gs pos="95000">
                <a:schemeClr val="accent2">
                  <a:lumMod val="40000"/>
                  <a:lumOff val="60000"/>
                </a:schemeClr>
              </a:gs>
            </a:gsLst>
            <a:lin ang="16200000" scaled="1"/>
            <a:tileRect/>
          </a:gradFill>
          <a:ln cap="rnd">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Yuvarlatılmış Dikdörtgen 14"/>
          <p:cNvSpPr/>
          <p:nvPr/>
        </p:nvSpPr>
        <p:spPr>
          <a:xfrm>
            <a:off x="547298" y="3130407"/>
            <a:ext cx="6015795" cy="19140632"/>
          </a:xfrm>
          <a:prstGeom prst="roundRect">
            <a:avLst/>
          </a:prstGeom>
          <a:gradFill flip="none" rotWithShape="1">
            <a:gsLst>
              <a:gs pos="0">
                <a:schemeClr val="accent6">
                  <a:lumMod val="40000"/>
                  <a:lumOff val="60000"/>
                </a:schemeClr>
              </a:gs>
              <a:gs pos="36000">
                <a:schemeClr val="accent1">
                  <a:lumMod val="20000"/>
                  <a:lumOff val="80000"/>
                </a:schemeClr>
              </a:gs>
              <a:gs pos="95000">
                <a:schemeClr val="accent2">
                  <a:lumMod val="40000"/>
                  <a:lumOff val="60000"/>
                </a:schemeClr>
              </a:gs>
            </a:gsLst>
            <a:lin ang="16200000" scaled="1"/>
            <a:tileRect/>
          </a:gradFill>
          <a:ln cap="rnd">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p:cNvSpPr txBox="1"/>
          <p:nvPr/>
        </p:nvSpPr>
        <p:spPr>
          <a:xfrm>
            <a:off x="7675853" y="3186001"/>
            <a:ext cx="5763122" cy="784830"/>
          </a:xfrm>
          <a:prstGeom prst="rect">
            <a:avLst/>
          </a:prstGeom>
          <a:noFill/>
        </p:spPr>
        <p:txBody>
          <a:bodyPr wrap="square" rtlCol="0">
            <a:spAutoFit/>
          </a:bodyPr>
          <a:lstStyle/>
          <a:p>
            <a:r>
              <a:rPr lang="tr-TR" sz="4500" dirty="0" smtClean="0"/>
              <a:t>Giriş ve Amaç</a:t>
            </a:r>
            <a:endParaRPr lang="tr-TR" sz="4500" dirty="0"/>
          </a:p>
        </p:txBody>
      </p:sp>
      <p:sp>
        <p:nvSpPr>
          <p:cNvPr id="17" name="Metin kutusu 16"/>
          <p:cNvSpPr txBox="1"/>
          <p:nvPr/>
        </p:nvSpPr>
        <p:spPr>
          <a:xfrm>
            <a:off x="1228882" y="3166391"/>
            <a:ext cx="4487771" cy="784830"/>
          </a:xfrm>
          <a:prstGeom prst="rect">
            <a:avLst/>
          </a:prstGeom>
          <a:noFill/>
        </p:spPr>
        <p:txBody>
          <a:bodyPr wrap="square" rtlCol="0">
            <a:spAutoFit/>
          </a:bodyPr>
          <a:lstStyle/>
          <a:p>
            <a:r>
              <a:rPr lang="tr-TR" sz="4500" dirty="0" smtClean="0"/>
              <a:t>Yöntem</a:t>
            </a:r>
            <a:endParaRPr lang="tr-TR" sz="4500" dirty="0"/>
          </a:p>
        </p:txBody>
      </p:sp>
      <p:sp>
        <p:nvSpPr>
          <p:cNvPr id="18" name="Metin kutusu 17"/>
          <p:cNvSpPr txBox="1"/>
          <p:nvPr/>
        </p:nvSpPr>
        <p:spPr>
          <a:xfrm>
            <a:off x="14620214" y="8174841"/>
            <a:ext cx="2905786" cy="784830"/>
          </a:xfrm>
          <a:prstGeom prst="rect">
            <a:avLst/>
          </a:prstGeom>
          <a:noFill/>
        </p:spPr>
        <p:txBody>
          <a:bodyPr wrap="square" rtlCol="0">
            <a:spAutoFit/>
          </a:bodyPr>
          <a:lstStyle/>
          <a:p>
            <a:r>
              <a:rPr lang="tr-TR" sz="4500" dirty="0" smtClean="0"/>
              <a:t>Sonuçlar</a:t>
            </a:r>
            <a:endParaRPr lang="tr-TR" sz="4500" dirty="0"/>
          </a:p>
        </p:txBody>
      </p:sp>
      <p:sp>
        <p:nvSpPr>
          <p:cNvPr id="20" name="Metin kutusu 19"/>
          <p:cNvSpPr txBox="1"/>
          <p:nvPr/>
        </p:nvSpPr>
        <p:spPr>
          <a:xfrm>
            <a:off x="7693478" y="3894332"/>
            <a:ext cx="17130322" cy="3970318"/>
          </a:xfrm>
          <a:prstGeom prst="rect">
            <a:avLst/>
          </a:prstGeom>
          <a:noFill/>
        </p:spPr>
        <p:txBody>
          <a:bodyPr wrap="square" rtlCol="0">
            <a:spAutoFit/>
          </a:bodyPr>
          <a:lstStyle/>
          <a:p>
            <a:r>
              <a:rPr lang="tr-TR" sz="3600" dirty="0"/>
              <a:t>Oyun bağımlılığında diğer bağımlılık türleriyle (alkol, madde, kumar </a:t>
            </a:r>
            <a:r>
              <a:rPr lang="tr-TR" sz="3600" dirty="0" smtClean="0"/>
              <a:t>vd.) </a:t>
            </a:r>
            <a:r>
              <a:rPr lang="tr-TR" sz="3600" dirty="0"/>
              <a:t>benzer beyin yapılarının ilişkili olduğu gösterilmiştir(1,2). Bağımlılarda P3 zirvesindeki küçülmenin, kontrollü ve </a:t>
            </a:r>
            <a:r>
              <a:rPr lang="tr-TR" sz="3600" dirty="0" smtClean="0"/>
              <a:t>çaba </a:t>
            </a:r>
            <a:r>
              <a:rPr lang="tr-TR" sz="3600" dirty="0"/>
              <a:t>gerektiren bilişsel işlevlerde zayıflığa işaret ettiği </a:t>
            </a:r>
            <a:r>
              <a:rPr lang="tr-TR" sz="3600" dirty="0" smtClean="0"/>
              <a:t>belirtilmiştir (</a:t>
            </a:r>
            <a:r>
              <a:rPr lang="tr-TR" sz="3600" dirty="0"/>
              <a:t>3).  Buna karşın oyun bağımlılığının bilişsel süreçler üzerinde ne tür bir etkisi olduğu halen netlik kazanmamıştır. Bu çalışmanın amacı şiddet içerikli oyun bağımlığının </a:t>
            </a:r>
            <a:r>
              <a:rPr lang="tr-TR" sz="3600" dirty="0" smtClean="0"/>
              <a:t>tanıma </a:t>
            </a:r>
            <a:r>
              <a:rPr lang="tr-TR" sz="3600" dirty="0"/>
              <a:t>belleği performansı üzerindeki etkisini olay ilişkili beyin potansiyeli (OİP) yöntemiyle </a:t>
            </a:r>
            <a:r>
              <a:rPr lang="tr-TR" sz="3600" dirty="0" smtClean="0"/>
              <a:t>incelemektir</a:t>
            </a:r>
            <a:r>
              <a:rPr lang="tr-TR" sz="3600" dirty="0"/>
              <a:t>.</a:t>
            </a:r>
          </a:p>
          <a:p>
            <a:endParaRPr lang="tr-TR" sz="3600" dirty="0"/>
          </a:p>
        </p:txBody>
      </p:sp>
      <p:sp>
        <p:nvSpPr>
          <p:cNvPr id="21" name="Metin kutusu 20"/>
          <p:cNvSpPr txBox="1"/>
          <p:nvPr/>
        </p:nvSpPr>
        <p:spPr>
          <a:xfrm>
            <a:off x="1038818" y="3940979"/>
            <a:ext cx="5474372" cy="12418784"/>
          </a:xfrm>
          <a:prstGeom prst="rect">
            <a:avLst/>
          </a:prstGeom>
          <a:noFill/>
        </p:spPr>
        <p:txBody>
          <a:bodyPr wrap="square" rtlCol="0">
            <a:spAutoFit/>
          </a:bodyPr>
          <a:lstStyle/>
          <a:p>
            <a:r>
              <a:rPr lang="tr-TR" sz="2670" b="1" dirty="0"/>
              <a:t>Katılımcılar: </a:t>
            </a:r>
            <a:r>
              <a:rPr lang="tr-TR" sz="2670" dirty="0"/>
              <a:t>18-31 yaş aralığında toplam 44 katılımcı (24 kadın, 20 erkek) haftalık oyun oynama süreleri, DSM tarafından belirlenmiş patolojik oyun bağımlılığı belirtileri ve oyun bağımlılığı ölçeğinden aldıkları puanlar göz önünde bulundurularak iki gruba ayrılmıştır: oyun bağımlısı olanlar (n = 23) ve oyun oynamayanlar (n = 21). </a:t>
            </a:r>
          </a:p>
          <a:p>
            <a:r>
              <a:rPr lang="tr-TR" sz="2670" b="1" dirty="0"/>
              <a:t>Duygusal bellek görevi:</a:t>
            </a:r>
            <a:r>
              <a:rPr lang="tr-TR" sz="2670" dirty="0"/>
              <a:t> Görevde şiddet içerikli olan (n = 20) ve olmayan (n = 20) toplam 40 sıfat kullanılmıştır. Öğrenme aşamasında katılımcılara kelimeler gösterilmiş ve tüm kelimeleri öğrenmeleri; tanıma aşamasında ise önceki aşamada gösterilen (n= 40) ve gösterilmeyen (n= 40) kelimeler verilmiş ve katılımcılardan gösterilen kelimeyi daha önce görüp görmediklerini belirtmeleri istenmiştir. </a:t>
            </a:r>
          </a:p>
          <a:p>
            <a:r>
              <a:rPr lang="tr-TR" sz="2670" b="1" dirty="0"/>
              <a:t>Kayıt ve Analiz:</a:t>
            </a:r>
            <a:r>
              <a:rPr lang="tr-TR" sz="2670" dirty="0"/>
              <a:t> Uyarım, kayıt, depolama ve analiz işlemleri 32 kanallı EEG-EP sistemi olan </a:t>
            </a:r>
            <a:r>
              <a:rPr lang="tr-TR" sz="2670" dirty="0" err="1"/>
              <a:t>NeuroScan</a:t>
            </a:r>
            <a:r>
              <a:rPr lang="tr-TR" sz="2670" dirty="0"/>
              <a:t> 4.51; kaynak analizleri </a:t>
            </a:r>
            <a:r>
              <a:rPr lang="tr-TR" sz="2670" dirty="0" err="1"/>
              <a:t>Compumedics</a:t>
            </a:r>
            <a:r>
              <a:rPr lang="tr-TR" sz="2670" dirty="0"/>
              <a:t> </a:t>
            </a:r>
            <a:r>
              <a:rPr lang="tr-TR" sz="2670" dirty="0" err="1"/>
              <a:t>Curry</a:t>
            </a:r>
            <a:r>
              <a:rPr lang="tr-TR" sz="2670" dirty="0"/>
              <a:t> 6.0 kullanılarak gerçekleştirilmiştir. EEG aktivitesi uluslararası 10-20 sistemine göre yerleştirilen 30 elektrot alanından kaydedilmiştir. </a:t>
            </a:r>
          </a:p>
          <a:p>
            <a:endParaRPr lang="tr-TR" sz="2670" dirty="0"/>
          </a:p>
        </p:txBody>
      </p:sp>
      <p:sp>
        <p:nvSpPr>
          <p:cNvPr id="22" name="Metin kutusu 21"/>
          <p:cNvSpPr txBox="1"/>
          <p:nvPr/>
        </p:nvSpPr>
        <p:spPr>
          <a:xfrm>
            <a:off x="1193047" y="25575016"/>
            <a:ext cx="19729837" cy="6370975"/>
          </a:xfrm>
          <a:prstGeom prst="rect">
            <a:avLst/>
          </a:prstGeom>
          <a:noFill/>
        </p:spPr>
        <p:txBody>
          <a:bodyPr wrap="square" rtlCol="0">
            <a:spAutoFit/>
          </a:bodyPr>
          <a:lstStyle/>
          <a:p>
            <a:pPr marL="457200" lvl="0" indent="-457200">
              <a:buFont typeface="Arial" panose="020B0604020202020204" pitchFamily="34" charset="0"/>
              <a:buChar char="•"/>
            </a:pPr>
            <a:r>
              <a:rPr lang="tr-TR" sz="3300" dirty="0"/>
              <a:t>Bağımlı grubun </a:t>
            </a:r>
            <a:r>
              <a:rPr lang="tr-TR" sz="3300" dirty="0" smtClean="0"/>
              <a:t>tanıma </a:t>
            </a:r>
            <a:r>
              <a:rPr lang="tr-TR" sz="3300" dirty="0"/>
              <a:t>performansı kontrollere göre daha düşük olmuştur.</a:t>
            </a:r>
          </a:p>
          <a:p>
            <a:pPr marL="457200" lvl="0" indent="-457200">
              <a:buFont typeface="Arial" panose="020B0604020202020204" pitchFamily="34" charset="0"/>
              <a:buChar char="•"/>
            </a:pPr>
            <a:r>
              <a:rPr lang="tr-TR" sz="3300" dirty="0" err="1"/>
              <a:t>Frontal</a:t>
            </a:r>
            <a:r>
              <a:rPr lang="tr-TR" sz="3300" dirty="0"/>
              <a:t> ve santral alanlardaki P3 zirvesinin genliği bağımlı grupta daha küçük olmuştur. </a:t>
            </a:r>
          </a:p>
          <a:p>
            <a:pPr marL="457200" lvl="0" indent="-457200">
              <a:buFont typeface="Arial" panose="020B0604020202020204" pitchFamily="34" charset="0"/>
              <a:buChar char="•"/>
            </a:pPr>
            <a:r>
              <a:rPr lang="tr-TR" sz="3300" dirty="0" err="1"/>
              <a:t>Frontal</a:t>
            </a:r>
            <a:r>
              <a:rPr lang="tr-TR" sz="3300" dirty="0"/>
              <a:t> P3 zirvesinin </a:t>
            </a:r>
            <a:r>
              <a:rPr lang="tr-TR" sz="3300" dirty="0" err="1"/>
              <a:t>latansı</a:t>
            </a:r>
            <a:r>
              <a:rPr lang="tr-TR" sz="3300" dirty="0"/>
              <a:t> bağımlı grup için daha geç elde edilmiştir. </a:t>
            </a:r>
          </a:p>
          <a:p>
            <a:pPr marL="457200" lvl="0" indent="-457200">
              <a:buFont typeface="Arial" panose="020B0604020202020204" pitchFamily="34" charset="0"/>
              <a:buChar char="•"/>
            </a:pPr>
            <a:r>
              <a:rPr lang="tr-TR" sz="3300" dirty="0"/>
              <a:t>P3 </a:t>
            </a:r>
            <a:r>
              <a:rPr lang="tr-TR" sz="3300" dirty="0" err="1"/>
              <a:t>latansındaki</a:t>
            </a:r>
            <a:r>
              <a:rPr lang="tr-TR" sz="3300" dirty="0"/>
              <a:t> gecikme, bağımlıların bellek ve dikkatin bölüştürülmesinde sorun yaşadıklarının (4); </a:t>
            </a:r>
          </a:p>
          <a:p>
            <a:pPr marL="457200" lvl="0" indent="-457200">
              <a:buFont typeface="Arial" panose="020B0604020202020204" pitchFamily="34" charset="0"/>
              <a:buChar char="•"/>
            </a:pPr>
            <a:r>
              <a:rPr lang="tr-TR" sz="3300" dirty="0"/>
              <a:t>P3 genliğindeki küçülme, bellek ve karar verme süreçlerindeki zayıflığın göstergesi olduğu yönündeki bulguları (5, 6, 7, 8) desteklemektedir.</a:t>
            </a:r>
          </a:p>
          <a:p>
            <a:pPr marL="457200" lvl="0" indent="-457200">
              <a:buFont typeface="Arial" panose="020B0604020202020204" pitchFamily="34" charset="0"/>
              <a:buChar char="•"/>
            </a:pPr>
            <a:r>
              <a:rPr lang="tr-TR" sz="3300" dirty="0"/>
              <a:t>Buna karşın </a:t>
            </a:r>
            <a:r>
              <a:rPr lang="tr-TR" sz="3300" dirty="0" err="1"/>
              <a:t>paryetal</a:t>
            </a:r>
            <a:r>
              <a:rPr lang="tr-TR" sz="3300" dirty="0"/>
              <a:t> P3 zirvesinin genliği bağımlılarda daha büyüktür.</a:t>
            </a:r>
          </a:p>
          <a:p>
            <a:pPr marL="457200" lvl="0" indent="-457200">
              <a:buFont typeface="Arial" panose="020B0604020202020204" pitchFamily="34" charset="0"/>
              <a:buChar char="•"/>
            </a:pPr>
            <a:r>
              <a:rPr lang="tr-TR" sz="3300" dirty="0"/>
              <a:t>Doğru ve yanlış tanıma performansları sırasındaki zirvelerin genlik ve </a:t>
            </a:r>
            <a:r>
              <a:rPr lang="tr-TR" sz="3300" dirty="0" err="1"/>
              <a:t>latans</a:t>
            </a:r>
            <a:r>
              <a:rPr lang="tr-TR" sz="3300" dirty="0"/>
              <a:t> değerleri farklı olmamıştır. </a:t>
            </a:r>
          </a:p>
          <a:p>
            <a:pPr lvl="0"/>
            <a:r>
              <a:rPr lang="tr-TR" sz="3300" dirty="0"/>
              <a:t>Sonuç olarak bulgular:</a:t>
            </a:r>
          </a:p>
          <a:p>
            <a:pPr marL="1839544" lvl="1" indent="-457200">
              <a:buFont typeface="Courier New" panose="02070309020205020404" pitchFamily="49" charset="0"/>
              <a:buChar char="o"/>
            </a:pPr>
            <a:r>
              <a:rPr lang="tr-TR" sz="3300" dirty="0"/>
              <a:t>Oyun bağımlılığının diğer bağımlılık türleriyle benzer </a:t>
            </a:r>
            <a:r>
              <a:rPr lang="tr-TR" sz="3300" dirty="0" err="1"/>
              <a:t>nörobiyolojik</a:t>
            </a:r>
            <a:r>
              <a:rPr lang="tr-TR" sz="3300" dirty="0"/>
              <a:t> temellere sahip olduğunu,</a:t>
            </a:r>
          </a:p>
          <a:p>
            <a:pPr marL="1839544" lvl="1" indent="-457200">
              <a:buFont typeface="Courier New" panose="02070309020205020404" pitchFamily="49" charset="0"/>
              <a:buChar char="o"/>
            </a:pPr>
            <a:r>
              <a:rPr lang="tr-TR" sz="3300" dirty="0"/>
              <a:t>P3 genliğindeki küçülme ve P3 </a:t>
            </a:r>
            <a:r>
              <a:rPr lang="tr-TR" sz="3300" dirty="0" err="1"/>
              <a:t>latansındaki</a:t>
            </a:r>
            <a:r>
              <a:rPr lang="tr-TR" sz="3300" dirty="0"/>
              <a:t> gecikmenin oyun bağımlılığının bellek ve dikkat süreçlerinde olumsuz etkileri olduğunu göstermiştir.</a:t>
            </a:r>
          </a:p>
        </p:txBody>
      </p:sp>
      <p:sp>
        <p:nvSpPr>
          <p:cNvPr id="24" name="Yuvarlatılmış Dikdörtgen 23"/>
          <p:cNvSpPr/>
          <p:nvPr/>
        </p:nvSpPr>
        <p:spPr>
          <a:xfrm>
            <a:off x="7098635" y="17712472"/>
            <a:ext cx="17523828" cy="6805691"/>
          </a:xfrm>
          <a:prstGeom prst="roundRect">
            <a:avLst/>
          </a:prstGeom>
          <a:gradFill flip="none" rotWithShape="1">
            <a:gsLst>
              <a:gs pos="0">
                <a:schemeClr val="accent6">
                  <a:lumMod val="40000"/>
                  <a:lumOff val="60000"/>
                </a:schemeClr>
              </a:gs>
              <a:gs pos="36000">
                <a:schemeClr val="accent1">
                  <a:lumMod val="20000"/>
                  <a:lumOff val="80000"/>
                </a:schemeClr>
              </a:gs>
              <a:gs pos="95000">
                <a:schemeClr val="accent2">
                  <a:lumMod val="40000"/>
                  <a:lumOff val="60000"/>
                </a:schemeClr>
              </a:gs>
            </a:gsLst>
            <a:lin ang="16200000" scaled="1"/>
            <a:tileRect/>
          </a:gradFill>
          <a:ln cap="rnd">
            <a:noFill/>
          </a:ln>
          <a:effectLst>
            <a:outerShdw blurRad="50800" dist="38100" dir="16200000"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Yuvarlatılmış Dikdörtgen 22"/>
          <p:cNvSpPr/>
          <p:nvPr/>
        </p:nvSpPr>
        <p:spPr>
          <a:xfrm>
            <a:off x="547298" y="16530938"/>
            <a:ext cx="6023869" cy="5779040"/>
          </a:xfrm>
          <a:prstGeom prst="roundRect">
            <a:avLst/>
          </a:prstGeom>
          <a:gradFill flip="none" rotWithShape="1">
            <a:gsLst>
              <a:gs pos="0">
                <a:schemeClr val="accent6">
                  <a:lumMod val="40000"/>
                  <a:lumOff val="60000"/>
                </a:schemeClr>
              </a:gs>
              <a:gs pos="36000">
                <a:schemeClr val="accent1">
                  <a:lumMod val="20000"/>
                  <a:lumOff val="80000"/>
                </a:schemeClr>
              </a:gs>
              <a:gs pos="95000">
                <a:schemeClr val="accent2">
                  <a:lumMod val="40000"/>
                  <a:lumOff val="60000"/>
                </a:schemeClr>
              </a:gs>
            </a:gsLst>
            <a:lin ang="16200000" scaled="1"/>
            <a:tileRect/>
          </a:gradFill>
          <a:ln cap="rnd">
            <a:noFill/>
          </a:ln>
          <a:effectLst>
            <a:outerShdw blurRad="50800" dist="38100" dir="16200000"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3622" y="18741692"/>
            <a:ext cx="3076050" cy="188653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8927" y="18748512"/>
            <a:ext cx="3076049" cy="1881153"/>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86914" y="18741692"/>
            <a:ext cx="3076050" cy="1886536"/>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52218" y="18739001"/>
            <a:ext cx="3070667" cy="1889227"/>
          </a:xfrm>
          <a:prstGeom prst="rect">
            <a:avLst/>
          </a:prstGeom>
        </p:spPr>
      </p:pic>
      <p:pic>
        <p:nvPicPr>
          <p:cNvPr id="10" name="Resim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40206" y="18741692"/>
            <a:ext cx="3073358" cy="1886536"/>
          </a:xfrm>
          <a:prstGeom prst="rect">
            <a:avLst/>
          </a:prstGeom>
        </p:spPr>
      </p:pic>
      <p:pic>
        <p:nvPicPr>
          <p:cNvPr id="11" name="Resim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33623" y="21304347"/>
            <a:ext cx="3076049" cy="1891918"/>
          </a:xfrm>
          <a:prstGeom prst="rect">
            <a:avLst/>
          </a:prstGeom>
        </p:spPr>
      </p:pic>
      <p:pic>
        <p:nvPicPr>
          <p:cNvPr id="25" name="Resim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98927" y="21307038"/>
            <a:ext cx="3078740" cy="1889227"/>
          </a:xfrm>
          <a:prstGeom prst="rect">
            <a:avLst/>
          </a:prstGeom>
        </p:spPr>
      </p:pic>
      <p:pic>
        <p:nvPicPr>
          <p:cNvPr id="26" name="Resim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386914" y="21311019"/>
            <a:ext cx="3065284" cy="1891918"/>
          </a:xfrm>
          <a:prstGeom prst="rect">
            <a:avLst/>
          </a:prstGeom>
        </p:spPr>
      </p:pic>
      <p:pic>
        <p:nvPicPr>
          <p:cNvPr id="27" name="Resim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846836" y="21316371"/>
            <a:ext cx="3076049" cy="1889228"/>
          </a:xfrm>
          <a:prstGeom prst="rect">
            <a:avLst/>
          </a:prstGeom>
        </p:spPr>
      </p:pic>
      <p:pic>
        <p:nvPicPr>
          <p:cNvPr id="28" name="Resim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240206" y="21298316"/>
            <a:ext cx="3073358" cy="1886537"/>
          </a:xfrm>
          <a:prstGeom prst="rect">
            <a:avLst/>
          </a:prstGeom>
        </p:spPr>
      </p:pic>
      <p:sp>
        <p:nvSpPr>
          <p:cNvPr id="46" name="Metin kutusu 45"/>
          <p:cNvSpPr txBox="1"/>
          <p:nvPr/>
        </p:nvSpPr>
        <p:spPr>
          <a:xfrm>
            <a:off x="8061255" y="23277823"/>
            <a:ext cx="1846820" cy="369332"/>
          </a:xfrm>
          <a:prstGeom prst="rect">
            <a:avLst/>
          </a:prstGeom>
          <a:noFill/>
        </p:spPr>
        <p:txBody>
          <a:bodyPr wrap="square" rtlCol="0">
            <a:spAutoFit/>
          </a:bodyPr>
          <a:lstStyle/>
          <a:p>
            <a:r>
              <a:rPr lang="tr-TR" sz="1800" dirty="0" smtClean="0"/>
              <a:t>(40) – 85 – (110)</a:t>
            </a:r>
            <a:endParaRPr lang="tr-TR" sz="1800" dirty="0"/>
          </a:p>
        </p:txBody>
      </p:sp>
      <p:sp>
        <p:nvSpPr>
          <p:cNvPr id="47" name="Metin kutusu 46"/>
          <p:cNvSpPr txBox="1"/>
          <p:nvPr/>
        </p:nvSpPr>
        <p:spPr>
          <a:xfrm>
            <a:off x="11484995" y="23266605"/>
            <a:ext cx="1846820" cy="369332"/>
          </a:xfrm>
          <a:prstGeom prst="rect">
            <a:avLst/>
          </a:prstGeom>
          <a:noFill/>
        </p:spPr>
        <p:txBody>
          <a:bodyPr wrap="square" rtlCol="0">
            <a:spAutoFit/>
          </a:bodyPr>
          <a:lstStyle/>
          <a:p>
            <a:r>
              <a:rPr lang="tr-TR" sz="1800" dirty="0" smtClean="0"/>
              <a:t>(85) – 110 – (135)</a:t>
            </a:r>
            <a:endParaRPr lang="tr-TR" sz="1800" dirty="0"/>
          </a:p>
        </p:txBody>
      </p:sp>
      <p:sp>
        <p:nvSpPr>
          <p:cNvPr id="48" name="Metin kutusu 47"/>
          <p:cNvSpPr txBox="1"/>
          <p:nvPr/>
        </p:nvSpPr>
        <p:spPr>
          <a:xfrm>
            <a:off x="14908736" y="23277823"/>
            <a:ext cx="2006600" cy="369332"/>
          </a:xfrm>
          <a:prstGeom prst="rect">
            <a:avLst/>
          </a:prstGeom>
          <a:noFill/>
        </p:spPr>
        <p:txBody>
          <a:bodyPr wrap="square" rtlCol="0">
            <a:spAutoFit/>
          </a:bodyPr>
          <a:lstStyle/>
          <a:p>
            <a:r>
              <a:rPr lang="tr-TR" sz="1800" dirty="0" smtClean="0"/>
              <a:t>(110) – 135 – (165)</a:t>
            </a:r>
            <a:endParaRPr lang="tr-TR" sz="1800" dirty="0"/>
          </a:p>
        </p:txBody>
      </p:sp>
      <p:sp>
        <p:nvSpPr>
          <p:cNvPr id="49" name="Metin kutusu 48"/>
          <p:cNvSpPr txBox="1"/>
          <p:nvPr/>
        </p:nvSpPr>
        <p:spPr>
          <a:xfrm>
            <a:off x="18299517" y="23289775"/>
            <a:ext cx="2006600" cy="369332"/>
          </a:xfrm>
          <a:prstGeom prst="rect">
            <a:avLst/>
          </a:prstGeom>
          <a:noFill/>
        </p:spPr>
        <p:txBody>
          <a:bodyPr wrap="square" rtlCol="0">
            <a:spAutoFit/>
          </a:bodyPr>
          <a:lstStyle/>
          <a:p>
            <a:r>
              <a:rPr lang="tr-TR" sz="1800" dirty="0" smtClean="0"/>
              <a:t>(150) – 180 – (210)</a:t>
            </a:r>
            <a:endParaRPr lang="tr-TR" sz="1800" dirty="0"/>
          </a:p>
        </p:txBody>
      </p:sp>
      <p:sp>
        <p:nvSpPr>
          <p:cNvPr id="50" name="Metin kutusu 49"/>
          <p:cNvSpPr txBox="1"/>
          <p:nvPr/>
        </p:nvSpPr>
        <p:spPr>
          <a:xfrm>
            <a:off x="21690298" y="23275253"/>
            <a:ext cx="2006600" cy="369332"/>
          </a:xfrm>
          <a:prstGeom prst="rect">
            <a:avLst/>
          </a:prstGeom>
          <a:noFill/>
        </p:spPr>
        <p:txBody>
          <a:bodyPr wrap="square" rtlCol="0">
            <a:spAutoFit/>
          </a:bodyPr>
          <a:lstStyle/>
          <a:p>
            <a:r>
              <a:rPr lang="tr-TR" sz="1800" dirty="0" smtClean="0"/>
              <a:t>(210) – 300 – (350)</a:t>
            </a:r>
            <a:endParaRPr lang="tr-TR" sz="1800" dirty="0"/>
          </a:p>
        </p:txBody>
      </p:sp>
      <p:sp>
        <p:nvSpPr>
          <p:cNvPr id="51" name="Dikdörtgen 50"/>
          <p:cNvSpPr/>
          <p:nvPr/>
        </p:nvSpPr>
        <p:spPr>
          <a:xfrm>
            <a:off x="7495522" y="18739001"/>
            <a:ext cx="3114150" cy="49201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2" name="Dikdörtgen 51"/>
          <p:cNvSpPr/>
          <p:nvPr/>
        </p:nvSpPr>
        <p:spPr>
          <a:xfrm>
            <a:off x="10998926" y="18739001"/>
            <a:ext cx="3076050" cy="49201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3" name="Dikdörtgen 52"/>
          <p:cNvSpPr/>
          <p:nvPr/>
        </p:nvSpPr>
        <p:spPr>
          <a:xfrm>
            <a:off x="14394988" y="18723321"/>
            <a:ext cx="3067693" cy="49201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Dikdörtgen 53"/>
          <p:cNvSpPr/>
          <p:nvPr/>
        </p:nvSpPr>
        <p:spPr>
          <a:xfrm>
            <a:off x="17841735" y="18732866"/>
            <a:ext cx="3101472" cy="49201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5" name="Dikdörtgen 54"/>
          <p:cNvSpPr/>
          <p:nvPr/>
        </p:nvSpPr>
        <p:spPr>
          <a:xfrm>
            <a:off x="21246160" y="18724487"/>
            <a:ext cx="3052890" cy="49201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6" name="Metin kutusu 55"/>
          <p:cNvSpPr txBox="1"/>
          <p:nvPr/>
        </p:nvSpPr>
        <p:spPr>
          <a:xfrm>
            <a:off x="7524749" y="18303346"/>
            <a:ext cx="1146629" cy="400110"/>
          </a:xfrm>
          <a:prstGeom prst="rect">
            <a:avLst/>
          </a:prstGeom>
          <a:noFill/>
        </p:spPr>
        <p:txBody>
          <a:bodyPr wrap="square" rtlCol="0">
            <a:spAutoFit/>
          </a:bodyPr>
          <a:lstStyle/>
          <a:p>
            <a:r>
              <a:rPr lang="tr-TR" sz="2000" dirty="0" smtClean="0"/>
              <a:t>Kontrol</a:t>
            </a:r>
            <a:endParaRPr lang="tr-TR" sz="2000" dirty="0"/>
          </a:p>
        </p:txBody>
      </p:sp>
      <p:sp>
        <p:nvSpPr>
          <p:cNvPr id="57" name="Metin kutusu 56"/>
          <p:cNvSpPr txBox="1"/>
          <p:nvPr/>
        </p:nvSpPr>
        <p:spPr>
          <a:xfrm>
            <a:off x="7567010" y="20922006"/>
            <a:ext cx="1146629" cy="400110"/>
          </a:xfrm>
          <a:prstGeom prst="rect">
            <a:avLst/>
          </a:prstGeom>
          <a:noFill/>
        </p:spPr>
        <p:txBody>
          <a:bodyPr wrap="square" rtlCol="0">
            <a:spAutoFit/>
          </a:bodyPr>
          <a:lstStyle/>
          <a:p>
            <a:r>
              <a:rPr lang="tr-TR" sz="2000" dirty="0" smtClean="0">
                <a:solidFill>
                  <a:srgbClr val="FF0000"/>
                </a:solidFill>
              </a:rPr>
              <a:t>Bağımlı</a:t>
            </a:r>
            <a:endParaRPr lang="tr-TR" sz="2000" dirty="0">
              <a:solidFill>
                <a:srgbClr val="FF0000"/>
              </a:solidFill>
            </a:endParaRPr>
          </a:p>
        </p:txBody>
      </p:sp>
      <p:sp>
        <p:nvSpPr>
          <p:cNvPr id="58" name="Metin kutusu 57"/>
          <p:cNvSpPr txBox="1"/>
          <p:nvPr/>
        </p:nvSpPr>
        <p:spPr>
          <a:xfrm>
            <a:off x="10557414" y="18044304"/>
            <a:ext cx="10630534" cy="477054"/>
          </a:xfrm>
          <a:prstGeom prst="rect">
            <a:avLst/>
          </a:prstGeom>
          <a:noFill/>
        </p:spPr>
        <p:txBody>
          <a:bodyPr wrap="square" rtlCol="0">
            <a:spAutoFit/>
          </a:bodyPr>
          <a:lstStyle/>
          <a:p>
            <a:pPr algn="ctr"/>
            <a:r>
              <a:rPr lang="tr-TR" sz="2500" dirty="0" smtClean="0">
                <a:solidFill>
                  <a:schemeClr val="accent1">
                    <a:lumMod val="75000"/>
                  </a:schemeClr>
                </a:solidFill>
              </a:rPr>
              <a:t>Tanıma </a:t>
            </a:r>
            <a:r>
              <a:rPr lang="tr-TR" sz="2500" dirty="0">
                <a:solidFill>
                  <a:schemeClr val="accent1">
                    <a:lumMod val="75000"/>
                  </a:schemeClr>
                </a:solidFill>
              </a:rPr>
              <a:t>Belleğinde </a:t>
            </a:r>
            <a:r>
              <a:rPr lang="tr-TR" sz="2500" dirty="0" smtClean="0">
                <a:solidFill>
                  <a:schemeClr val="accent1">
                    <a:lumMod val="75000"/>
                  </a:schemeClr>
                </a:solidFill>
              </a:rPr>
              <a:t>Kaynak </a:t>
            </a:r>
            <a:r>
              <a:rPr lang="tr-TR" sz="2500" dirty="0" err="1" smtClean="0">
                <a:solidFill>
                  <a:schemeClr val="accent1">
                    <a:lumMod val="75000"/>
                  </a:schemeClr>
                </a:solidFill>
              </a:rPr>
              <a:t>Lokasyonu</a:t>
            </a:r>
            <a:r>
              <a:rPr lang="tr-TR" sz="2500" dirty="0" smtClean="0">
                <a:solidFill>
                  <a:schemeClr val="accent1">
                    <a:lumMod val="75000"/>
                  </a:schemeClr>
                </a:solidFill>
              </a:rPr>
              <a:t> Analiz Sonuçları (</a:t>
            </a:r>
            <a:r>
              <a:rPr lang="tr-TR" sz="2500" dirty="0">
                <a:solidFill>
                  <a:schemeClr val="accent1">
                    <a:lumMod val="75000"/>
                  </a:schemeClr>
                </a:solidFill>
              </a:rPr>
              <a:t>µV</a:t>
            </a:r>
            <a:r>
              <a:rPr lang="tr-TR" sz="2500" dirty="0" smtClean="0">
                <a:solidFill>
                  <a:schemeClr val="accent1">
                    <a:lumMod val="75000"/>
                  </a:schemeClr>
                </a:solidFill>
              </a:rPr>
              <a:t> X </a:t>
            </a:r>
            <a:r>
              <a:rPr lang="tr-TR" sz="2500" dirty="0" err="1" smtClean="0">
                <a:solidFill>
                  <a:schemeClr val="accent1">
                    <a:lumMod val="75000"/>
                  </a:schemeClr>
                </a:solidFill>
              </a:rPr>
              <a:t>ms</a:t>
            </a:r>
            <a:r>
              <a:rPr lang="tr-TR" sz="2500" dirty="0" smtClean="0">
                <a:solidFill>
                  <a:schemeClr val="accent1">
                    <a:lumMod val="75000"/>
                  </a:schemeClr>
                </a:solidFill>
              </a:rPr>
              <a:t>) </a:t>
            </a:r>
            <a:endParaRPr lang="tr-TR" sz="2500" dirty="0">
              <a:solidFill>
                <a:schemeClr val="accent1">
                  <a:lumMod val="75000"/>
                </a:schemeClr>
              </a:solidFill>
            </a:endParaRPr>
          </a:p>
        </p:txBody>
      </p:sp>
      <p:pic>
        <p:nvPicPr>
          <p:cNvPr id="64" name="Resim 6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20525" y="9191162"/>
            <a:ext cx="10920747" cy="7174127"/>
          </a:xfrm>
          <a:prstGeom prst="rect">
            <a:avLst/>
          </a:prstGeom>
          <a:ln>
            <a:solidFill>
              <a:schemeClr val="accent1"/>
            </a:solidFill>
          </a:ln>
        </p:spPr>
      </p:pic>
      <p:pic>
        <p:nvPicPr>
          <p:cNvPr id="65" name="Resim 64"/>
          <p:cNvPicPr>
            <a:picLocks noChangeAspect="1"/>
          </p:cNvPicPr>
          <p:nvPr/>
        </p:nvPicPr>
        <p:blipFill>
          <a:blip r:embed="rId14"/>
          <a:stretch>
            <a:fillRect/>
          </a:stretch>
        </p:blipFill>
        <p:spPr>
          <a:xfrm>
            <a:off x="16938818" y="15282338"/>
            <a:ext cx="1562336" cy="913819"/>
          </a:xfrm>
          <a:prstGeom prst="rect">
            <a:avLst/>
          </a:prstGeom>
        </p:spPr>
      </p:pic>
      <p:pic>
        <p:nvPicPr>
          <p:cNvPr id="66" name="Resim 6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738344" y="9201435"/>
            <a:ext cx="5150356" cy="3513032"/>
          </a:xfrm>
          <a:prstGeom prst="rect">
            <a:avLst/>
          </a:prstGeom>
          <a:ln>
            <a:solidFill>
              <a:schemeClr val="accent1"/>
            </a:solidFill>
          </a:ln>
        </p:spPr>
      </p:pic>
      <p:pic>
        <p:nvPicPr>
          <p:cNvPr id="67" name="Resim 6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8738343" y="12880297"/>
            <a:ext cx="5181637" cy="3481508"/>
          </a:xfrm>
          <a:prstGeom prst="rect">
            <a:avLst/>
          </a:prstGeom>
          <a:ln>
            <a:solidFill>
              <a:schemeClr val="accent1"/>
            </a:solidFill>
          </a:ln>
        </p:spPr>
      </p:pic>
      <p:sp>
        <p:nvSpPr>
          <p:cNvPr id="71" name="Metin kutusu 70"/>
          <p:cNvSpPr txBox="1"/>
          <p:nvPr/>
        </p:nvSpPr>
        <p:spPr>
          <a:xfrm>
            <a:off x="18772903" y="16348866"/>
            <a:ext cx="3465731" cy="1323439"/>
          </a:xfrm>
          <a:prstGeom prst="rect">
            <a:avLst/>
          </a:prstGeom>
          <a:noFill/>
        </p:spPr>
        <p:txBody>
          <a:bodyPr wrap="square" rtlCol="0">
            <a:spAutoFit/>
          </a:bodyPr>
          <a:lstStyle/>
          <a:p>
            <a:r>
              <a:rPr lang="tr-TR" sz="2000" dirty="0" smtClean="0">
                <a:solidFill>
                  <a:schemeClr val="accent1">
                    <a:lumMod val="75000"/>
                  </a:schemeClr>
                </a:solidFill>
              </a:rPr>
              <a:t>Uyarıcıdan sonra 0 – 900 </a:t>
            </a:r>
            <a:r>
              <a:rPr lang="tr-TR" sz="2000" dirty="0" err="1" smtClean="0">
                <a:solidFill>
                  <a:schemeClr val="accent1">
                    <a:lumMod val="75000"/>
                  </a:schemeClr>
                </a:solidFill>
              </a:rPr>
              <a:t>ms</a:t>
            </a:r>
            <a:r>
              <a:rPr lang="tr-TR" sz="2000" dirty="0" smtClean="0">
                <a:solidFill>
                  <a:schemeClr val="accent1">
                    <a:lumMod val="75000"/>
                  </a:schemeClr>
                </a:solidFill>
              </a:rPr>
              <a:t> arasında 50 </a:t>
            </a:r>
            <a:r>
              <a:rPr lang="tr-TR" sz="2000" dirty="0" err="1" smtClean="0">
                <a:solidFill>
                  <a:schemeClr val="accent1">
                    <a:lumMod val="75000"/>
                  </a:schemeClr>
                </a:solidFill>
              </a:rPr>
              <a:t>ms</a:t>
            </a:r>
            <a:r>
              <a:rPr lang="tr-TR" sz="2000" dirty="0" smtClean="0">
                <a:solidFill>
                  <a:schemeClr val="accent1">
                    <a:lumMod val="75000"/>
                  </a:schemeClr>
                </a:solidFill>
              </a:rPr>
              <a:t> zaman dilimleri alınarak elde edilmiş aktivasyon haritaları </a:t>
            </a:r>
            <a:endParaRPr lang="tr-TR" sz="2000" dirty="0">
              <a:solidFill>
                <a:schemeClr val="accent1">
                  <a:lumMod val="75000"/>
                </a:schemeClr>
              </a:solidFill>
            </a:endParaRPr>
          </a:p>
        </p:txBody>
      </p:sp>
      <p:sp>
        <p:nvSpPr>
          <p:cNvPr id="72" name="Metin kutusu 71"/>
          <p:cNvSpPr txBox="1"/>
          <p:nvPr/>
        </p:nvSpPr>
        <p:spPr>
          <a:xfrm rot="5400000">
            <a:off x="23396963" y="11022814"/>
            <a:ext cx="1325869" cy="400110"/>
          </a:xfrm>
          <a:prstGeom prst="rect">
            <a:avLst/>
          </a:prstGeom>
          <a:noFill/>
        </p:spPr>
        <p:txBody>
          <a:bodyPr wrap="square" rtlCol="0">
            <a:spAutoFit/>
          </a:bodyPr>
          <a:lstStyle/>
          <a:p>
            <a:r>
              <a:rPr lang="tr-TR" sz="2000" dirty="0" smtClean="0"/>
              <a:t>Kontrol</a:t>
            </a:r>
            <a:endParaRPr lang="tr-TR" sz="2000" dirty="0"/>
          </a:p>
        </p:txBody>
      </p:sp>
      <p:sp>
        <p:nvSpPr>
          <p:cNvPr id="73" name="Metin kutusu 72"/>
          <p:cNvSpPr txBox="1"/>
          <p:nvPr/>
        </p:nvSpPr>
        <p:spPr>
          <a:xfrm rot="5400000">
            <a:off x="23598632" y="14324828"/>
            <a:ext cx="1003091" cy="400110"/>
          </a:xfrm>
          <a:prstGeom prst="rect">
            <a:avLst/>
          </a:prstGeom>
          <a:noFill/>
        </p:spPr>
        <p:txBody>
          <a:bodyPr wrap="square" rtlCol="0">
            <a:spAutoFit/>
          </a:bodyPr>
          <a:lstStyle/>
          <a:p>
            <a:r>
              <a:rPr lang="tr-TR" sz="2000" dirty="0" smtClean="0">
                <a:solidFill>
                  <a:srgbClr val="FF0000"/>
                </a:solidFill>
              </a:rPr>
              <a:t>Bağımlı</a:t>
            </a:r>
            <a:endParaRPr lang="tr-TR" sz="2000" dirty="0">
              <a:solidFill>
                <a:srgbClr val="FF0000"/>
              </a:solidFill>
            </a:endParaRPr>
          </a:p>
        </p:txBody>
      </p:sp>
      <p:sp>
        <p:nvSpPr>
          <p:cNvPr id="74" name="Metin kutusu 73"/>
          <p:cNvSpPr txBox="1"/>
          <p:nvPr/>
        </p:nvSpPr>
        <p:spPr>
          <a:xfrm>
            <a:off x="7720525" y="16485971"/>
            <a:ext cx="3187240" cy="1015663"/>
          </a:xfrm>
          <a:prstGeom prst="rect">
            <a:avLst/>
          </a:prstGeom>
          <a:noFill/>
        </p:spPr>
        <p:txBody>
          <a:bodyPr wrap="square" rtlCol="0">
            <a:spAutoFit/>
          </a:bodyPr>
          <a:lstStyle/>
          <a:p>
            <a:r>
              <a:rPr lang="tr-TR" sz="2000" dirty="0" smtClean="0">
                <a:solidFill>
                  <a:schemeClr val="accent1">
                    <a:lumMod val="75000"/>
                  </a:schemeClr>
                </a:solidFill>
              </a:rPr>
              <a:t>Tanıma belleğinde olay-ilişkili potansiyellere ait zamansal topografya</a:t>
            </a:r>
            <a:endParaRPr lang="tr-TR" sz="2000" dirty="0">
              <a:solidFill>
                <a:schemeClr val="accent1">
                  <a:lumMod val="75000"/>
                </a:schemeClr>
              </a:solidFill>
            </a:endParaRPr>
          </a:p>
        </p:txBody>
      </p:sp>
      <p:sp>
        <p:nvSpPr>
          <p:cNvPr id="75" name="Metin kutusu 74"/>
          <p:cNvSpPr txBox="1"/>
          <p:nvPr/>
        </p:nvSpPr>
        <p:spPr>
          <a:xfrm>
            <a:off x="16193632" y="9426119"/>
            <a:ext cx="2321100" cy="1015663"/>
          </a:xfrm>
          <a:prstGeom prst="rect">
            <a:avLst/>
          </a:prstGeom>
          <a:noFill/>
        </p:spPr>
        <p:txBody>
          <a:bodyPr wrap="square" rtlCol="0">
            <a:spAutoFit/>
          </a:bodyPr>
          <a:lstStyle/>
          <a:p>
            <a:r>
              <a:rPr lang="tr-TR" sz="2000" dirty="0" smtClean="0"/>
              <a:t>Kontrol ------- </a:t>
            </a:r>
            <a:r>
              <a:rPr lang="tr-TR" sz="2000" dirty="0"/>
              <a:t>(</a:t>
            </a:r>
            <a:r>
              <a:rPr lang="tr-TR" sz="2000" dirty="0" smtClean="0"/>
              <a:t>N=21)</a:t>
            </a:r>
            <a:endParaRPr lang="tr-TR" sz="2000" dirty="0"/>
          </a:p>
          <a:p>
            <a:r>
              <a:rPr lang="tr-TR" sz="2000" dirty="0" smtClean="0">
                <a:solidFill>
                  <a:srgbClr val="FF0000"/>
                </a:solidFill>
              </a:rPr>
              <a:t>Bağımlı ------- </a:t>
            </a:r>
            <a:r>
              <a:rPr lang="tr-TR" sz="2000" dirty="0"/>
              <a:t>(N=22)</a:t>
            </a:r>
          </a:p>
          <a:p>
            <a:endParaRPr lang="tr-TR" sz="2000" dirty="0">
              <a:solidFill>
                <a:srgbClr val="FF0000"/>
              </a:solidFill>
            </a:endParaRPr>
          </a:p>
        </p:txBody>
      </p:sp>
      <p:graphicFrame>
        <p:nvGraphicFramePr>
          <p:cNvPr id="77" name="Tablo 76"/>
          <p:cNvGraphicFramePr>
            <a:graphicFrameLocks noGrp="1"/>
          </p:cNvGraphicFramePr>
          <p:nvPr>
            <p:extLst>
              <p:ext uri="{D42A27DB-BD31-4B8C-83A1-F6EECF244321}">
                <p14:modId xmlns:p14="http://schemas.microsoft.com/office/powerpoint/2010/main" val="815628067"/>
              </p:ext>
            </p:extLst>
          </p:nvPr>
        </p:nvGraphicFramePr>
        <p:xfrm>
          <a:off x="545094" y="22651402"/>
          <a:ext cx="6229291" cy="1814404"/>
        </p:xfrm>
        <a:graphic>
          <a:graphicData uri="http://schemas.openxmlformats.org/drawingml/2006/table">
            <a:tbl>
              <a:tblPr>
                <a:tableStyleId>{5C22544A-7EE6-4342-B048-85BDC9FD1C3A}</a:tableStyleId>
              </a:tblPr>
              <a:tblGrid>
                <a:gridCol w="2323511"/>
                <a:gridCol w="1111863"/>
                <a:gridCol w="1254411"/>
                <a:gridCol w="1539506"/>
              </a:tblGrid>
              <a:tr h="470401">
                <a:tc gridSpan="4">
                  <a:txBody>
                    <a:bodyPr/>
                    <a:lstStyle/>
                    <a:p>
                      <a:pPr algn="l" fontAlgn="b"/>
                      <a:r>
                        <a:rPr lang="tr-TR" sz="2000" u="none" strike="noStrike" dirty="0" smtClean="0">
                          <a:effectLst/>
                        </a:rPr>
                        <a:t>Deney katılımcılarına</a:t>
                      </a:r>
                      <a:r>
                        <a:rPr lang="tr-TR" sz="2000" u="none" strike="noStrike" baseline="0" dirty="0" smtClean="0">
                          <a:effectLst/>
                        </a:rPr>
                        <a:t> ilişkin tanımlayıcı istatistik</a:t>
                      </a:r>
                      <a:r>
                        <a:rPr lang="en-US" sz="2000" u="none" strike="noStrike" dirty="0" smtClean="0">
                          <a:effectLst/>
                        </a:rPr>
                        <a:t> (</a:t>
                      </a:r>
                      <a:r>
                        <a:rPr lang="tr-TR" sz="2000" u="none" strike="noStrike" dirty="0" smtClean="0">
                          <a:effectLst/>
                        </a:rPr>
                        <a:t>N</a:t>
                      </a:r>
                      <a:r>
                        <a:rPr lang="en-US" sz="2000" u="none" strike="noStrike" dirty="0" smtClean="0">
                          <a:effectLst/>
                        </a:rPr>
                        <a:t>=44</a:t>
                      </a:r>
                      <a:r>
                        <a:rPr lang="en-US" sz="2000" u="none" strike="noStrike" dirty="0">
                          <a:effectLst/>
                        </a:rPr>
                        <a:t>)</a:t>
                      </a:r>
                      <a:endParaRPr lang="en-US" sz="2000" b="0" i="0" u="none" strike="noStrike" dirty="0">
                        <a:solidFill>
                          <a:srgbClr val="000000"/>
                        </a:solidFill>
                        <a:effectLst/>
                        <a:latin typeface="Times New Roman" panose="02020603050405020304" pitchFamily="18" charset="0"/>
                      </a:endParaRPr>
                    </a:p>
                  </a:txBody>
                  <a:tcPr marL="9525" marR="9525" marT="9525" marB="0" anchor="b">
                    <a:solidFill>
                      <a:schemeClr val="bg2">
                        <a:lumMod val="9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448001">
                <a:tc>
                  <a:txBody>
                    <a:bodyPr/>
                    <a:lstStyle/>
                    <a:p>
                      <a:pPr algn="l" fontAlgn="b"/>
                      <a:endParaRPr lang="tr-TR" sz="1600" b="0" i="0" u="none" strike="noStrike" dirty="0">
                        <a:solidFill>
                          <a:srgbClr val="000000"/>
                        </a:solidFill>
                        <a:effectLst/>
                        <a:latin typeface="Times New Roman" panose="02020603050405020304" pitchFamily="18" charset="0"/>
                      </a:endParaRPr>
                    </a:p>
                  </a:txBody>
                  <a:tcPr marL="9525" marR="9525" marT="9525" marB="0" anchor="b">
                    <a:solidFill>
                      <a:schemeClr val="accent2">
                        <a:lumMod val="40000"/>
                        <a:lumOff val="60000"/>
                      </a:schemeClr>
                    </a:solidFill>
                  </a:tcPr>
                </a:tc>
                <a:tc>
                  <a:txBody>
                    <a:bodyPr/>
                    <a:lstStyle/>
                    <a:p>
                      <a:pPr algn="ctr" fontAlgn="b"/>
                      <a:r>
                        <a:rPr lang="tr-TR" sz="1600" u="none" strike="noStrike" dirty="0" smtClean="0">
                          <a:effectLst/>
                        </a:rPr>
                        <a:t>Yaş</a:t>
                      </a:r>
                      <a:endParaRPr lang="tr-TR" sz="1600" b="0" i="0" u="none" strike="noStrike" dirty="0">
                        <a:solidFill>
                          <a:srgbClr val="000000"/>
                        </a:solidFill>
                        <a:effectLst/>
                        <a:latin typeface="Times New Roman" panose="02020603050405020304" pitchFamily="18" charset="0"/>
                      </a:endParaRPr>
                    </a:p>
                  </a:txBody>
                  <a:tcPr marL="9525" marR="9525" marT="9525" marB="0" anchor="b">
                    <a:solidFill>
                      <a:schemeClr val="accent2">
                        <a:lumMod val="40000"/>
                        <a:lumOff val="60000"/>
                      </a:schemeClr>
                    </a:solidFill>
                  </a:tcPr>
                </a:tc>
                <a:tc>
                  <a:txBody>
                    <a:bodyPr/>
                    <a:lstStyle/>
                    <a:p>
                      <a:pPr algn="ctr" fontAlgn="b"/>
                      <a:r>
                        <a:rPr lang="tr-TR" sz="1600" u="none" strike="noStrike" dirty="0" smtClean="0">
                          <a:effectLst/>
                        </a:rPr>
                        <a:t>Oyun saati</a:t>
                      </a:r>
                      <a:endParaRPr lang="tr-TR" sz="1600" b="0" i="0" u="none" strike="noStrike" dirty="0">
                        <a:solidFill>
                          <a:srgbClr val="000000"/>
                        </a:solidFill>
                        <a:effectLst/>
                        <a:latin typeface="Times New Roman" panose="02020603050405020304" pitchFamily="18" charset="0"/>
                      </a:endParaRPr>
                    </a:p>
                  </a:txBody>
                  <a:tcPr marL="9525" marR="9525" marT="9525" marB="0" anchor="b">
                    <a:solidFill>
                      <a:schemeClr val="accent2">
                        <a:lumMod val="40000"/>
                        <a:lumOff val="60000"/>
                      </a:schemeClr>
                    </a:solidFill>
                  </a:tcPr>
                </a:tc>
                <a:tc>
                  <a:txBody>
                    <a:bodyPr/>
                    <a:lstStyle/>
                    <a:p>
                      <a:pPr algn="ctr" fontAlgn="b"/>
                      <a:r>
                        <a:rPr lang="tr-TR" sz="1600" u="none" strike="noStrike" dirty="0" smtClean="0">
                          <a:effectLst/>
                        </a:rPr>
                        <a:t>Doğru yanıt</a:t>
                      </a:r>
                      <a:r>
                        <a:rPr lang="tr-TR" sz="1600" u="none" strike="noStrike" baseline="0" dirty="0" smtClean="0">
                          <a:effectLst/>
                        </a:rPr>
                        <a:t> sayısı</a:t>
                      </a:r>
                      <a:endParaRPr lang="tr-TR" sz="1600" b="0" i="0" u="none" strike="noStrike" dirty="0">
                        <a:solidFill>
                          <a:srgbClr val="000000"/>
                        </a:solidFill>
                        <a:effectLst/>
                        <a:latin typeface="Times New Roman" panose="02020603050405020304" pitchFamily="18" charset="0"/>
                      </a:endParaRPr>
                    </a:p>
                  </a:txBody>
                  <a:tcPr marL="9525" marR="9525" marT="9525" marB="0" anchor="b">
                    <a:solidFill>
                      <a:schemeClr val="accent2">
                        <a:lumMod val="40000"/>
                        <a:lumOff val="60000"/>
                      </a:schemeClr>
                    </a:solidFill>
                  </a:tcPr>
                </a:tc>
              </a:tr>
              <a:tr h="448001">
                <a:tc>
                  <a:txBody>
                    <a:bodyPr/>
                    <a:lstStyle/>
                    <a:p>
                      <a:pPr algn="l" fontAlgn="b"/>
                      <a:r>
                        <a:rPr lang="tr-TR" sz="1600" u="none" strike="noStrike" dirty="0" smtClean="0">
                          <a:effectLst/>
                        </a:rPr>
                        <a:t>Kontrol (N=21</a:t>
                      </a:r>
                      <a:r>
                        <a:rPr lang="tr-TR" sz="1600" u="none" strike="noStrike" dirty="0">
                          <a:effectLst/>
                        </a:rPr>
                        <a:t>; </a:t>
                      </a:r>
                      <a:r>
                        <a:rPr lang="tr-TR" sz="1600" u="none" strike="noStrike" dirty="0" smtClean="0">
                          <a:effectLst/>
                        </a:rPr>
                        <a:t>4E, 17K)</a:t>
                      </a:r>
                      <a:endParaRPr lang="tr-TR" sz="1600" b="0" i="0" u="none" strike="noStrike" dirty="0">
                        <a:solidFill>
                          <a:srgbClr val="000000"/>
                        </a:solidFill>
                        <a:effectLst/>
                        <a:latin typeface="Times New Roman" panose="02020603050405020304" pitchFamily="18" charset="0"/>
                      </a:endParaRPr>
                    </a:p>
                  </a:txBody>
                  <a:tcPr marL="9525" marR="9525" marT="9525" marB="0" anchor="b">
                    <a:solidFill>
                      <a:schemeClr val="accent2">
                        <a:lumMod val="40000"/>
                        <a:lumOff val="60000"/>
                      </a:schemeClr>
                    </a:solidFill>
                  </a:tcPr>
                </a:tc>
                <a:tc>
                  <a:txBody>
                    <a:bodyPr/>
                    <a:lstStyle/>
                    <a:p>
                      <a:pPr algn="ctr" fontAlgn="b"/>
                      <a:r>
                        <a:rPr lang="tr-TR" sz="1600" u="none" strike="noStrike" dirty="0">
                          <a:effectLst/>
                        </a:rPr>
                        <a:t>23.29 (.522)</a:t>
                      </a:r>
                      <a:endParaRPr lang="tr-TR" sz="1600" b="0" i="0" u="none" strike="noStrike" dirty="0">
                        <a:solidFill>
                          <a:srgbClr val="000000"/>
                        </a:solidFill>
                        <a:effectLst/>
                        <a:latin typeface="Times New Roman" panose="02020603050405020304" pitchFamily="18" charset="0"/>
                      </a:endParaRPr>
                    </a:p>
                  </a:txBody>
                  <a:tcPr marL="9525" marR="9525" marT="9525" marB="0" anchor="b">
                    <a:solidFill>
                      <a:schemeClr val="accent2">
                        <a:lumMod val="40000"/>
                        <a:lumOff val="60000"/>
                      </a:schemeClr>
                    </a:solidFill>
                  </a:tcPr>
                </a:tc>
                <a:tc>
                  <a:txBody>
                    <a:bodyPr/>
                    <a:lstStyle/>
                    <a:p>
                      <a:pPr algn="ctr" fontAlgn="b"/>
                      <a:r>
                        <a:rPr lang="tr-TR" sz="1600" u="none" strike="noStrike" dirty="0">
                          <a:effectLst/>
                        </a:rPr>
                        <a:t>1.14 (.404)</a:t>
                      </a:r>
                      <a:endParaRPr lang="tr-TR" sz="1600" b="0" i="0" u="none" strike="noStrike" dirty="0">
                        <a:solidFill>
                          <a:srgbClr val="000000"/>
                        </a:solidFill>
                        <a:effectLst/>
                        <a:latin typeface="Times New Roman" panose="02020603050405020304" pitchFamily="18" charset="0"/>
                      </a:endParaRPr>
                    </a:p>
                  </a:txBody>
                  <a:tcPr marL="9525" marR="9525" marT="9525" marB="0" anchor="b">
                    <a:solidFill>
                      <a:schemeClr val="accent2">
                        <a:lumMod val="40000"/>
                        <a:lumOff val="60000"/>
                      </a:schemeClr>
                    </a:solidFill>
                  </a:tcPr>
                </a:tc>
                <a:tc>
                  <a:txBody>
                    <a:bodyPr/>
                    <a:lstStyle/>
                    <a:p>
                      <a:pPr algn="ctr" fontAlgn="b"/>
                      <a:r>
                        <a:rPr lang="tr-TR" sz="1600" u="none" strike="noStrike" dirty="0">
                          <a:effectLst/>
                        </a:rPr>
                        <a:t>34.14 (.74)</a:t>
                      </a:r>
                      <a:endParaRPr lang="tr-TR" sz="1600" b="0" i="0" u="none" strike="noStrike" dirty="0">
                        <a:solidFill>
                          <a:srgbClr val="000000"/>
                        </a:solidFill>
                        <a:effectLst/>
                        <a:latin typeface="Times New Roman" panose="02020603050405020304" pitchFamily="18" charset="0"/>
                      </a:endParaRPr>
                    </a:p>
                  </a:txBody>
                  <a:tcPr marL="9525" marR="9525" marT="9525" marB="0" anchor="b">
                    <a:solidFill>
                      <a:schemeClr val="accent2">
                        <a:lumMod val="40000"/>
                        <a:lumOff val="60000"/>
                      </a:schemeClr>
                    </a:solidFill>
                  </a:tcPr>
                </a:tc>
              </a:tr>
              <a:tr h="448001">
                <a:tc>
                  <a:txBody>
                    <a:bodyPr/>
                    <a:lstStyle/>
                    <a:p>
                      <a:pPr algn="l" fontAlgn="b"/>
                      <a:r>
                        <a:rPr lang="tr-TR" sz="1600" u="none" strike="noStrike" dirty="0" smtClean="0">
                          <a:solidFill>
                            <a:srgbClr val="FF0000"/>
                          </a:solidFill>
                          <a:effectLst/>
                        </a:rPr>
                        <a:t>Bağımlı</a:t>
                      </a:r>
                      <a:r>
                        <a:rPr lang="tr-TR" sz="1600" u="none" strike="noStrike" dirty="0" smtClean="0">
                          <a:effectLst/>
                        </a:rPr>
                        <a:t> (N=23</a:t>
                      </a:r>
                      <a:r>
                        <a:rPr lang="tr-TR" sz="1600" u="none" strike="noStrike" dirty="0">
                          <a:effectLst/>
                        </a:rPr>
                        <a:t>; </a:t>
                      </a:r>
                      <a:r>
                        <a:rPr lang="tr-TR" sz="1600" u="none" strike="noStrike" dirty="0" smtClean="0">
                          <a:effectLst/>
                        </a:rPr>
                        <a:t>16E, 7K)</a:t>
                      </a:r>
                      <a:endParaRPr lang="tr-TR" sz="1600" b="0" i="0" u="none" strike="noStrike" dirty="0">
                        <a:solidFill>
                          <a:srgbClr val="000000"/>
                        </a:solidFill>
                        <a:effectLst/>
                        <a:latin typeface="Times New Roman" panose="02020603050405020304" pitchFamily="18" charset="0"/>
                      </a:endParaRPr>
                    </a:p>
                  </a:txBody>
                  <a:tcPr marL="9525" marR="9525" marT="9525" marB="0" anchor="b">
                    <a:solidFill>
                      <a:schemeClr val="accent2">
                        <a:lumMod val="40000"/>
                        <a:lumOff val="60000"/>
                      </a:schemeClr>
                    </a:solidFill>
                  </a:tcPr>
                </a:tc>
                <a:tc>
                  <a:txBody>
                    <a:bodyPr/>
                    <a:lstStyle/>
                    <a:p>
                      <a:pPr algn="ctr" fontAlgn="b"/>
                      <a:r>
                        <a:rPr lang="tr-TR" sz="1600" u="none" strike="noStrike" dirty="0">
                          <a:effectLst/>
                        </a:rPr>
                        <a:t>21.43 (.622)</a:t>
                      </a:r>
                      <a:endParaRPr lang="tr-TR" sz="1600" b="0" i="0" u="none" strike="noStrike" dirty="0">
                        <a:solidFill>
                          <a:srgbClr val="000000"/>
                        </a:solidFill>
                        <a:effectLst/>
                        <a:latin typeface="Times New Roman" panose="02020603050405020304" pitchFamily="18" charset="0"/>
                      </a:endParaRPr>
                    </a:p>
                  </a:txBody>
                  <a:tcPr marL="9525" marR="9525" marT="9525" marB="0" anchor="b">
                    <a:solidFill>
                      <a:schemeClr val="accent2">
                        <a:lumMod val="40000"/>
                        <a:lumOff val="60000"/>
                      </a:schemeClr>
                    </a:solidFill>
                  </a:tcPr>
                </a:tc>
                <a:tc>
                  <a:txBody>
                    <a:bodyPr/>
                    <a:lstStyle/>
                    <a:p>
                      <a:pPr algn="ctr" fontAlgn="b"/>
                      <a:r>
                        <a:rPr lang="tr-TR" sz="1600" u="none" strike="noStrike" dirty="0">
                          <a:effectLst/>
                        </a:rPr>
                        <a:t>28.17 (3.69)</a:t>
                      </a:r>
                      <a:endParaRPr lang="tr-TR" sz="1600" b="0" i="0" u="none" strike="noStrike" dirty="0">
                        <a:solidFill>
                          <a:srgbClr val="000000"/>
                        </a:solidFill>
                        <a:effectLst/>
                        <a:latin typeface="Times New Roman" panose="02020603050405020304" pitchFamily="18" charset="0"/>
                      </a:endParaRPr>
                    </a:p>
                  </a:txBody>
                  <a:tcPr marL="9525" marR="9525" marT="9525" marB="0" anchor="b">
                    <a:solidFill>
                      <a:schemeClr val="accent2">
                        <a:lumMod val="40000"/>
                        <a:lumOff val="60000"/>
                      </a:schemeClr>
                    </a:solidFill>
                  </a:tcPr>
                </a:tc>
                <a:tc>
                  <a:txBody>
                    <a:bodyPr/>
                    <a:lstStyle/>
                    <a:p>
                      <a:pPr algn="ctr" fontAlgn="b"/>
                      <a:r>
                        <a:rPr lang="tr-TR" sz="1600" u="none" strike="noStrike" dirty="0">
                          <a:effectLst/>
                        </a:rPr>
                        <a:t>33.59 (.79)</a:t>
                      </a:r>
                      <a:endParaRPr lang="tr-TR" sz="1600" b="0" i="0" u="none" strike="noStrike" dirty="0">
                        <a:solidFill>
                          <a:srgbClr val="000000"/>
                        </a:solidFill>
                        <a:effectLst/>
                        <a:latin typeface="Times New Roman" panose="02020603050405020304" pitchFamily="18" charset="0"/>
                      </a:endParaRPr>
                    </a:p>
                  </a:txBody>
                  <a:tcPr marL="9525" marR="9525" marT="9525" marB="0" anchor="b">
                    <a:solidFill>
                      <a:schemeClr val="accent2">
                        <a:lumMod val="40000"/>
                        <a:lumOff val="60000"/>
                      </a:schemeClr>
                    </a:solidFill>
                  </a:tcPr>
                </a:tc>
              </a:tr>
            </a:tbl>
          </a:graphicData>
        </a:graphic>
      </p:graphicFrame>
      <p:pic>
        <p:nvPicPr>
          <p:cNvPr id="82" name="Resim 81"/>
          <p:cNvPicPr>
            <a:picLocks noChangeAspect="1"/>
          </p:cNvPicPr>
          <p:nvPr/>
        </p:nvPicPr>
        <p:blipFill>
          <a:blip r:embed="rId17"/>
          <a:stretch>
            <a:fillRect/>
          </a:stretch>
        </p:blipFill>
        <p:spPr>
          <a:xfrm>
            <a:off x="19421046" y="12770188"/>
            <a:ext cx="3870828" cy="66357"/>
          </a:xfrm>
          <a:prstGeom prst="rect">
            <a:avLst/>
          </a:prstGeom>
        </p:spPr>
      </p:pic>
      <p:sp>
        <p:nvSpPr>
          <p:cNvPr id="83" name="Metin kutusu 82"/>
          <p:cNvSpPr txBox="1"/>
          <p:nvPr/>
        </p:nvSpPr>
        <p:spPr>
          <a:xfrm>
            <a:off x="19087690" y="12691984"/>
            <a:ext cx="4554372" cy="215444"/>
          </a:xfrm>
          <a:prstGeom prst="rect">
            <a:avLst/>
          </a:prstGeom>
          <a:noFill/>
        </p:spPr>
        <p:txBody>
          <a:bodyPr wrap="square" rtlCol="0">
            <a:spAutoFit/>
          </a:bodyPr>
          <a:lstStyle/>
          <a:p>
            <a:r>
              <a:rPr lang="tr-TR" sz="800" dirty="0" smtClean="0"/>
              <a:t>-5 µV                                                                                                                                                                                +5 </a:t>
            </a:r>
            <a:r>
              <a:rPr lang="tr-TR" sz="800" dirty="0"/>
              <a:t>µV</a:t>
            </a:r>
          </a:p>
        </p:txBody>
      </p:sp>
      <p:sp>
        <p:nvSpPr>
          <p:cNvPr id="69" name="Metin kutusu 68"/>
          <p:cNvSpPr txBox="1"/>
          <p:nvPr/>
        </p:nvSpPr>
        <p:spPr>
          <a:xfrm>
            <a:off x="1090028" y="16631772"/>
            <a:ext cx="3416072" cy="477054"/>
          </a:xfrm>
          <a:prstGeom prst="rect">
            <a:avLst/>
          </a:prstGeom>
          <a:noFill/>
        </p:spPr>
        <p:txBody>
          <a:bodyPr wrap="square" rtlCol="0">
            <a:spAutoFit/>
          </a:bodyPr>
          <a:lstStyle/>
          <a:p>
            <a:r>
              <a:rPr lang="tr-TR" sz="2500" dirty="0" smtClean="0"/>
              <a:t>Şekil 1. Deneysel görev</a:t>
            </a:r>
            <a:endParaRPr lang="tr-TR" sz="2500" dirty="0"/>
          </a:p>
        </p:txBody>
      </p:sp>
      <p:pic>
        <p:nvPicPr>
          <p:cNvPr id="70" name="Picture 1"/>
          <p:cNvPicPr/>
          <p:nvPr/>
        </p:nvPicPr>
        <p:blipFill>
          <a:blip r:embed="rId18" cstate="print"/>
          <a:srcRect/>
          <a:stretch>
            <a:fillRect/>
          </a:stretch>
        </p:blipFill>
        <p:spPr bwMode="auto">
          <a:xfrm>
            <a:off x="990019" y="17620479"/>
            <a:ext cx="2277753" cy="838634"/>
          </a:xfrm>
          <a:prstGeom prst="rect">
            <a:avLst/>
          </a:prstGeom>
          <a:noFill/>
          <a:ln w="9525">
            <a:noFill/>
            <a:miter lim="800000"/>
            <a:headEnd/>
            <a:tailEnd/>
          </a:ln>
        </p:spPr>
      </p:pic>
      <p:pic>
        <p:nvPicPr>
          <p:cNvPr id="78" name="Picture 1"/>
          <p:cNvPicPr/>
          <p:nvPr/>
        </p:nvPicPr>
        <p:blipFill>
          <a:blip r:embed="rId19" cstate="print"/>
          <a:srcRect/>
          <a:stretch>
            <a:fillRect/>
          </a:stretch>
        </p:blipFill>
        <p:spPr bwMode="auto">
          <a:xfrm>
            <a:off x="3371928" y="17242027"/>
            <a:ext cx="2754434" cy="1559212"/>
          </a:xfrm>
          <a:prstGeom prst="rect">
            <a:avLst/>
          </a:prstGeom>
          <a:noFill/>
          <a:ln w="9525">
            <a:noFill/>
            <a:miter lim="800000"/>
            <a:headEnd/>
            <a:tailEnd/>
          </a:ln>
        </p:spPr>
      </p:pic>
      <p:sp>
        <p:nvSpPr>
          <p:cNvPr id="85" name="Yuvarlatılmış Dikdörtgen 84"/>
          <p:cNvSpPr/>
          <p:nvPr/>
        </p:nvSpPr>
        <p:spPr>
          <a:xfrm>
            <a:off x="810594" y="17088117"/>
            <a:ext cx="5454281" cy="1915097"/>
          </a:xfrm>
          <a:prstGeom prst="round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6" name="Yuvarlatılmış Dikdörtgen 85"/>
          <p:cNvSpPr/>
          <p:nvPr/>
        </p:nvSpPr>
        <p:spPr>
          <a:xfrm>
            <a:off x="830175" y="19157124"/>
            <a:ext cx="5434700" cy="2839276"/>
          </a:xfrm>
          <a:prstGeom prst="round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8" name="Picture 13"/>
          <p:cNvPicPr/>
          <p:nvPr/>
        </p:nvPicPr>
        <p:blipFill>
          <a:blip r:embed="rId20" cstate="print"/>
          <a:srcRect/>
          <a:stretch>
            <a:fillRect/>
          </a:stretch>
        </p:blipFill>
        <p:spPr bwMode="auto">
          <a:xfrm>
            <a:off x="1734684" y="19319065"/>
            <a:ext cx="3592075" cy="1005779"/>
          </a:xfrm>
          <a:prstGeom prst="rect">
            <a:avLst/>
          </a:prstGeom>
          <a:noFill/>
          <a:ln w="9525">
            <a:noFill/>
            <a:miter lim="800000"/>
            <a:headEnd/>
            <a:tailEnd/>
          </a:ln>
        </p:spPr>
      </p:pic>
      <p:pic>
        <p:nvPicPr>
          <p:cNvPr id="89" name="Picture 16"/>
          <p:cNvPicPr/>
          <p:nvPr/>
        </p:nvPicPr>
        <p:blipFill>
          <a:blip r:embed="rId21" cstate="print"/>
          <a:srcRect/>
          <a:stretch>
            <a:fillRect/>
          </a:stretch>
        </p:blipFill>
        <p:spPr bwMode="auto">
          <a:xfrm>
            <a:off x="3448598" y="20597684"/>
            <a:ext cx="2666519" cy="837559"/>
          </a:xfrm>
          <a:prstGeom prst="rect">
            <a:avLst/>
          </a:prstGeom>
          <a:noFill/>
          <a:ln w="9525">
            <a:noFill/>
            <a:miter lim="800000"/>
            <a:headEnd/>
            <a:tailEnd/>
          </a:ln>
        </p:spPr>
      </p:pic>
      <p:pic>
        <p:nvPicPr>
          <p:cNvPr id="90" name="Picture 19"/>
          <p:cNvPicPr/>
          <p:nvPr/>
        </p:nvPicPr>
        <p:blipFill>
          <a:blip r:embed="rId22" cstate="print"/>
          <a:srcRect/>
          <a:stretch>
            <a:fillRect/>
          </a:stretch>
        </p:blipFill>
        <p:spPr bwMode="auto">
          <a:xfrm>
            <a:off x="990019" y="20486786"/>
            <a:ext cx="2277753" cy="1134276"/>
          </a:xfrm>
          <a:prstGeom prst="rect">
            <a:avLst/>
          </a:prstGeom>
          <a:noFill/>
          <a:ln w="9525">
            <a:noFill/>
            <a:miter lim="800000"/>
            <a:headEnd/>
            <a:tailEnd/>
          </a:ln>
        </p:spPr>
      </p:pic>
      <p:sp>
        <p:nvSpPr>
          <p:cNvPr id="76" name="Metin kutusu 75"/>
          <p:cNvSpPr txBox="1"/>
          <p:nvPr/>
        </p:nvSpPr>
        <p:spPr>
          <a:xfrm>
            <a:off x="1142538" y="24868301"/>
            <a:ext cx="5763122" cy="784830"/>
          </a:xfrm>
          <a:prstGeom prst="rect">
            <a:avLst/>
          </a:prstGeom>
          <a:noFill/>
        </p:spPr>
        <p:txBody>
          <a:bodyPr wrap="square" rtlCol="0">
            <a:spAutoFit/>
          </a:bodyPr>
          <a:lstStyle/>
          <a:p>
            <a:r>
              <a:rPr lang="tr-TR" sz="4500" dirty="0" smtClean="0"/>
              <a:t>Sonuç ve Tartışma</a:t>
            </a:r>
            <a:endParaRPr lang="tr-TR" sz="4500" dirty="0"/>
          </a:p>
        </p:txBody>
      </p:sp>
      <p:sp>
        <p:nvSpPr>
          <p:cNvPr id="91" name="Dikdörtgen 90"/>
          <p:cNvSpPr/>
          <p:nvPr/>
        </p:nvSpPr>
        <p:spPr>
          <a:xfrm>
            <a:off x="3987530" y="17766945"/>
            <a:ext cx="1588657" cy="485153"/>
          </a:xfrm>
          <a:prstGeom prst="rect">
            <a:avLst/>
          </a:prstGeom>
          <a:solidFill>
            <a:srgbClr val="ECE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p:cNvSpPr txBox="1"/>
          <p:nvPr/>
        </p:nvSpPr>
        <p:spPr>
          <a:xfrm>
            <a:off x="4103404" y="17732522"/>
            <a:ext cx="1408012" cy="553998"/>
          </a:xfrm>
          <a:prstGeom prst="rect">
            <a:avLst/>
          </a:prstGeom>
          <a:noFill/>
        </p:spPr>
        <p:txBody>
          <a:bodyPr wrap="square" rtlCol="0">
            <a:spAutoFit/>
          </a:bodyPr>
          <a:lstStyle/>
          <a:p>
            <a:r>
              <a:rPr lang="tr-TR" sz="3000" dirty="0" smtClean="0"/>
              <a:t>KELİME</a:t>
            </a:r>
            <a:endParaRPr lang="tr-TR" sz="3000" dirty="0"/>
          </a:p>
        </p:txBody>
      </p:sp>
      <p:sp>
        <p:nvSpPr>
          <p:cNvPr id="5" name="Metin kutusu 4"/>
          <p:cNvSpPr txBox="1"/>
          <p:nvPr/>
        </p:nvSpPr>
        <p:spPr>
          <a:xfrm>
            <a:off x="990019" y="17108826"/>
            <a:ext cx="1143581" cy="2554545"/>
          </a:xfrm>
          <a:prstGeom prst="rect">
            <a:avLst/>
          </a:prstGeom>
          <a:noFill/>
        </p:spPr>
        <p:txBody>
          <a:bodyPr wrap="square" rtlCol="0">
            <a:spAutoFit/>
          </a:bodyPr>
          <a:lstStyle/>
          <a:p>
            <a:r>
              <a:rPr lang="tr-TR" sz="2000" dirty="0" smtClean="0"/>
              <a:t>1</a:t>
            </a:r>
          </a:p>
          <a:p>
            <a:endParaRPr lang="tr-TR" sz="2000" dirty="0"/>
          </a:p>
          <a:p>
            <a:endParaRPr lang="tr-TR" sz="2000" dirty="0" smtClean="0"/>
          </a:p>
          <a:p>
            <a:endParaRPr lang="tr-TR" sz="2000" dirty="0"/>
          </a:p>
          <a:p>
            <a:endParaRPr lang="tr-TR" sz="2000" dirty="0" smtClean="0"/>
          </a:p>
          <a:p>
            <a:endParaRPr lang="tr-TR" sz="2000" dirty="0"/>
          </a:p>
          <a:p>
            <a:endParaRPr lang="tr-TR" sz="2000" dirty="0" smtClean="0"/>
          </a:p>
          <a:p>
            <a:r>
              <a:rPr lang="tr-TR" sz="2000" dirty="0"/>
              <a:t>2</a:t>
            </a:r>
          </a:p>
        </p:txBody>
      </p:sp>
      <p:sp>
        <p:nvSpPr>
          <p:cNvPr id="30" name="Metin kutusu 29"/>
          <p:cNvSpPr txBox="1"/>
          <p:nvPr/>
        </p:nvSpPr>
        <p:spPr>
          <a:xfrm>
            <a:off x="20922884" y="25006800"/>
            <a:ext cx="3177293" cy="646331"/>
          </a:xfrm>
          <a:prstGeom prst="rect">
            <a:avLst/>
          </a:prstGeom>
          <a:noFill/>
        </p:spPr>
        <p:txBody>
          <a:bodyPr wrap="square" rtlCol="0">
            <a:spAutoFit/>
          </a:bodyPr>
          <a:lstStyle/>
          <a:p>
            <a:r>
              <a:rPr lang="tr-TR" sz="3600" dirty="0" smtClean="0"/>
              <a:t>Kaynaklar</a:t>
            </a:r>
            <a:endParaRPr lang="tr-TR" sz="3600" dirty="0"/>
          </a:p>
        </p:txBody>
      </p:sp>
      <p:sp>
        <p:nvSpPr>
          <p:cNvPr id="96" name="Metin kutusu 95"/>
          <p:cNvSpPr txBox="1"/>
          <p:nvPr/>
        </p:nvSpPr>
        <p:spPr>
          <a:xfrm>
            <a:off x="20922884" y="25987747"/>
            <a:ext cx="2997095" cy="5755422"/>
          </a:xfrm>
          <a:prstGeom prst="rect">
            <a:avLst/>
          </a:prstGeom>
          <a:noFill/>
        </p:spPr>
        <p:txBody>
          <a:bodyPr wrap="square" rtlCol="0">
            <a:spAutoFit/>
          </a:bodyPr>
          <a:lstStyle/>
          <a:p>
            <a:pPr marL="342900" lvl="0" indent="-342900">
              <a:buFont typeface="+mj-lt"/>
              <a:buAutoNum type="arabicPeriod"/>
            </a:pPr>
            <a:r>
              <a:rPr lang="tr-TR" sz="1600" dirty="0" err="1"/>
              <a:t>Robinson</a:t>
            </a:r>
            <a:r>
              <a:rPr lang="tr-TR" sz="1600" dirty="0"/>
              <a:t> T.E. &amp; </a:t>
            </a:r>
            <a:r>
              <a:rPr lang="tr-TR" sz="1600" dirty="0" err="1"/>
              <a:t>Berridge</a:t>
            </a:r>
            <a:r>
              <a:rPr lang="tr-TR" sz="1600" dirty="0"/>
              <a:t> K.C. </a:t>
            </a:r>
            <a:r>
              <a:rPr lang="tr-TR" sz="1600" dirty="0" err="1"/>
              <a:t>Philos</a:t>
            </a:r>
            <a:r>
              <a:rPr lang="tr-TR" sz="1600" dirty="0"/>
              <a:t>. Trans. R. </a:t>
            </a:r>
            <a:r>
              <a:rPr lang="tr-TR" sz="1600" dirty="0" err="1"/>
              <a:t>Soc</a:t>
            </a:r>
            <a:r>
              <a:rPr lang="tr-TR" sz="1600" dirty="0"/>
              <a:t>. </a:t>
            </a:r>
            <a:r>
              <a:rPr lang="tr-TR" sz="1600" dirty="0" err="1"/>
              <a:t>Lond</a:t>
            </a:r>
            <a:r>
              <a:rPr lang="tr-TR" sz="1600" dirty="0"/>
              <a:t>. B. </a:t>
            </a:r>
            <a:r>
              <a:rPr lang="tr-TR" sz="1600" dirty="0" err="1"/>
              <a:t>Biol</a:t>
            </a:r>
            <a:r>
              <a:rPr lang="tr-TR" sz="1600" dirty="0"/>
              <a:t>. </a:t>
            </a:r>
            <a:r>
              <a:rPr lang="tr-TR" sz="1600" dirty="0" err="1"/>
              <a:t>Sci</a:t>
            </a:r>
            <a:r>
              <a:rPr lang="tr-TR" sz="1600" dirty="0"/>
              <a:t>. 2008;363:3137–3146. </a:t>
            </a:r>
          </a:p>
          <a:p>
            <a:pPr marL="342900" lvl="0" indent="-342900">
              <a:buFont typeface="+mj-lt"/>
              <a:buAutoNum type="arabicPeriod"/>
            </a:pPr>
            <a:r>
              <a:rPr lang="tr-TR" sz="1600" dirty="0" err="1"/>
              <a:t>Koob</a:t>
            </a:r>
            <a:r>
              <a:rPr lang="tr-TR" sz="1600" dirty="0"/>
              <a:t> G.F., Le </a:t>
            </a:r>
            <a:r>
              <a:rPr lang="tr-TR" sz="1600" dirty="0" err="1"/>
              <a:t>Moal</a:t>
            </a:r>
            <a:r>
              <a:rPr lang="tr-TR" sz="1600" dirty="0"/>
              <a:t> M. </a:t>
            </a:r>
            <a:r>
              <a:rPr lang="tr-TR" sz="1600" dirty="0" err="1"/>
              <a:t>Philos</a:t>
            </a:r>
            <a:r>
              <a:rPr lang="tr-TR" sz="1600" dirty="0"/>
              <a:t>. Trans. R. </a:t>
            </a:r>
            <a:r>
              <a:rPr lang="tr-TR" sz="1600" dirty="0" err="1"/>
              <a:t>Soc</a:t>
            </a:r>
            <a:r>
              <a:rPr lang="tr-TR" sz="1600" dirty="0"/>
              <a:t>. B </a:t>
            </a:r>
            <a:r>
              <a:rPr lang="tr-TR" sz="1600" dirty="0" err="1"/>
              <a:t>Biol</a:t>
            </a:r>
            <a:r>
              <a:rPr lang="tr-TR" sz="1600" dirty="0"/>
              <a:t>. </a:t>
            </a:r>
            <a:r>
              <a:rPr lang="tr-TR" sz="1600" dirty="0" err="1"/>
              <a:t>Sci</a:t>
            </a:r>
            <a:r>
              <a:rPr lang="tr-TR" sz="1600" dirty="0"/>
              <a:t>. 2008;363:3113–312.</a:t>
            </a:r>
          </a:p>
          <a:p>
            <a:pPr marL="342900" lvl="0" indent="-342900">
              <a:buFont typeface="+mj-lt"/>
              <a:buAutoNum type="arabicPeriod"/>
            </a:pPr>
            <a:r>
              <a:rPr lang="tr-TR" sz="1600" dirty="0" err="1"/>
              <a:t>Pfefferbaum</a:t>
            </a:r>
            <a:r>
              <a:rPr lang="tr-TR" sz="1600" dirty="0"/>
              <a:t>, A. Et al.  </a:t>
            </a:r>
            <a:r>
              <a:rPr lang="tr-TR" sz="1600" dirty="0" err="1"/>
              <a:t>Alcoholism</a:t>
            </a:r>
            <a:r>
              <a:rPr lang="tr-TR" sz="1600" dirty="0"/>
              <a:t>: </a:t>
            </a:r>
            <a:r>
              <a:rPr lang="tr-TR" sz="1600" dirty="0" err="1"/>
              <a:t>Clin</a:t>
            </a:r>
            <a:r>
              <a:rPr lang="tr-TR" sz="1600" dirty="0"/>
              <a:t> &amp;</a:t>
            </a:r>
            <a:r>
              <a:rPr lang="tr-TR" sz="1600" dirty="0" err="1"/>
              <a:t>Exper</a:t>
            </a:r>
            <a:r>
              <a:rPr lang="tr-TR" sz="1600" dirty="0"/>
              <a:t>. </a:t>
            </a:r>
            <a:r>
              <a:rPr lang="tr-TR" sz="1600" dirty="0" err="1"/>
              <a:t>Research</a:t>
            </a:r>
            <a:r>
              <a:rPr lang="tr-TR" sz="1600" dirty="0"/>
              <a:t>, 1991; 15: 839–850</a:t>
            </a:r>
          </a:p>
          <a:p>
            <a:pPr marL="342900" lvl="0" indent="-342900">
              <a:buFont typeface="+mj-lt"/>
              <a:buAutoNum type="arabicPeriod"/>
            </a:pPr>
            <a:r>
              <a:rPr lang="tr-TR" sz="1600" dirty="0" err="1"/>
              <a:t>Yu</a:t>
            </a:r>
            <a:r>
              <a:rPr lang="tr-TR" sz="1600" dirty="0"/>
              <a:t> H., et al. </a:t>
            </a:r>
            <a:r>
              <a:rPr lang="tr-TR" sz="1600" dirty="0" err="1"/>
              <a:t>Prog</a:t>
            </a:r>
            <a:r>
              <a:rPr lang="tr-TR" sz="1600" dirty="0"/>
              <a:t>. </a:t>
            </a:r>
            <a:r>
              <a:rPr lang="tr-TR" sz="1600" dirty="0" err="1"/>
              <a:t>Nat</a:t>
            </a:r>
            <a:r>
              <a:rPr lang="tr-TR" sz="1600" dirty="0"/>
              <a:t>. </a:t>
            </a:r>
            <a:r>
              <a:rPr lang="tr-TR" sz="1600" dirty="0" err="1"/>
              <a:t>Sci</a:t>
            </a:r>
            <a:r>
              <a:rPr lang="tr-TR" sz="1600" dirty="0"/>
              <a:t>. 2009;19:1383–1387.</a:t>
            </a:r>
          </a:p>
          <a:p>
            <a:pPr marL="342900" lvl="0" indent="-342900">
              <a:buFont typeface="+mj-lt"/>
              <a:buAutoNum type="arabicPeriod"/>
            </a:pPr>
            <a:r>
              <a:rPr lang="tr-TR" sz="1600" dirty="0" err="1"/>
              <a:t>Duven</a:t>
            </a:r>
            <a:r>
              <a:rPr lang="tr-TR" sz="1600" dirty="0"/>
              <a:t> E.C.P., et </a:t>
            </a:r>
            <a:r>
              <a:rPr lang="tr-TR" sz="1600" dirty="0" err="1"/>
              <a:t>alBrain</a:t>
            </a:r>
            <a:r>
              <a:rPr lang="tr-TR" sz="1600" dirty="0"/>
              <a:t> </a:t>
            </a:r>
            <a:r>
              <a:rPr lang="tr-TR" sz="1600" dirty="0" err="1"/>
              <a:t>Behav</a:t>
            </a:r>
            <a:r>
              <a:rPr lang="tr-TR" sz="1600" dirty="0"/>
              <a:t>. 2015; 5:13–23. </a:t>
            </a:r>
          </a:p>
          <a:p>
            <a:pPr marL="342900" lvl="0" indent="-342900">
              <a:buFont typeface="+mj-lt"/>
              <a:buAutoNum type="arabicPeriod"/>
            </a:pPr>
            <a:r>
              <a:rPr lang="tr-TR" sz="1600" dirty="0"/>
              <a:t>Ge L., et al. </a:t>
            </a:r>
            <a:r>
              <a:rPr lang="tr-TR" sz="1600" dirty="0" err="1"/>
              <a:t>Neur</a:t>
            </a:r>
            <a:r>
              <a:rPr lang="tr-TR" sz="1600" dirty="0"/>
              <a:t>. </a:t>
            </a:r>
            <a:r>
              <a:rPr lang="tr-TR" sz="1600" dirty="0" err="1"/>
              <a:t>Reg</a:t>
            </a:r>
            <a:r>
              <a:rPr lang="tr-TR" sz="1600" dirty="0"/>
              <a:t>. </a:t>
            </a:r>
            <a:r>
              <a:rPr lang="tr-TR" sz="1600" dirty="0" err="1"/>
              <a:t>Res</a:t>
            </a:r>
            <a:r>
              <a:rPr lang="tr-TR" sz="1600" dirty="0"/>
              <a:t>. 2011;6:2037–2041.</a:t>
            </a:r>
          </a:p>
          <a:p>
            <a:pPr marL="342900" lvl="0" indent="-342900">
              <a:buFont typeface="+mj-lt"/>
              <a:buAutoNum type="arabicPeriod"/>
            </a:pPr>
            <a:r>
              <a:rPr lang="tr-TR" sz="1600" dirty="0"/>
              <a:t> </a:t>
            </a:r>
            <a:r>
              <a:rPr lang="tr-TR" sz="1600" dirty="0" err="1"/>
              <a:t>Parsons</a:t>
            </a:r>
            <a:r>
              <a:rPr lang="tr-TR" sz="1600" dirty="0"/>
              <a:t> O.A., et al. </a:t>
            </a:r>
            <a:r>
              <a:rPr lang="tr-TR" sz="1600" dirty="0" err="1"/>
              <a:t>Alcohol</a:t>
            </a:r>
            <a:r>
              <a:rPr lang="tr-TR" sz="1600" dirty="0"/>
              <a:t>. </a:t>
            </a:r>
            <a:r>
              <a:rPr lang="tr-TR" sz="1600" dirty="0" err="1"/>
              <a:t>Clin</a:t>
            </a:r>
            <a:r>
              <a:rPr lang="tr-TR" sz="1600" dirty="0"/>
              <a:t>. </a:t>
            </a:r>
            <a:r>
              <a:rPr lang="tr-TR" sz="1600" dirty="0" err="1"/>
              <a:t>Exp</a:t>
            </a:r>
            <a:r>
              <a:rPr lang="tr-TR" sz="1600" dirty="0"/>
              <a:t>. </a:t>
            </a:r>
            <a:r>
              <a:rPr lang="tr-TR" sz="1600" dirty="0" err="1"/>
              <a:t>Res</a:t>
            </a:r>
            <a:r>
              <a:rPr lang="tr-TR" sz="1600" dirty="0"/>
              <a:t>. 1990; 14:746–755.</a:t>
            </a:r>
          </a:p>
          <a:p>
            <a:pPr marL="342900" lvl="0" indent="-342900">
              <a:buFont typeface="+mj-lt"/>
              <a:buAutoNum type="arabicPeriod"/>
            </a:pPr>
            <a:r>
              <a:rPr lang="tr-TR" sz="1600" dirty="0" err="1"/>
              <a:t>Dong</a:t>
            </a:r>
            <a:r>
              <a:rPr lang="tr-TR" sz="1600" dirty="0"/>
              <a:t> G., </a:t>
            </a:r>
            <a:r>
              <a:rPr lang="tr-TR" sz="1600" dirty="0" err="1"/>
              <a:t>Zhou</a:t>
            </a:r>
            <a:r>
              <a:rPr lang="tr-TR" sz="1600" dirty="0"/>
              <a:t> H., &amp; </a:t>
            </a:r>
            <a:r>
              <a:rPr lang="tr-TR" sz="1600" dirty="0" err="1"/>
              <a:t>Zhao</a:t>
            </a:r>
            <a:r>
              <a:rPr lang="tr-TR" sz="1600" dirty="0"/>
              <a:t> X. </a:t>
            </a:r>
            <a:r>
              <a:rPr lang="tr-TR" sz="1600" dirty="0" err="1"/>
              <a:t>Neurosci</a:t>
            </a:r>
            <a:r>
              <a:rPr lang="tr-TR" sz="1600" dirty="0"/>
              <a:t>. </a:t>
            </a:r>
            <a:r>
              <a:rPr lang="tr-TR" sz="1600" dirty="0" err="1"/>
              <a:t>Lett</a:t>
            </a:r>
            <a:r>
              <a:rPr lang="tr-TR" sz="1600" dirty="0"/>
              <a:t>. 2010;485:138–142.</a:t>
            </a:r>
          </a:p>
          <a:p>
            <a:pPr marL="342900" indent="-342900">
              <a:buFont typeface="+mj-lt"/>
              <a:buAutoNum type="arabicPeriod"/>
            </a:pPr>
            <a:endParaRPr lang="tr-TR" sz="1600" dirty="0"/>
          </a:p>
        </p:txBody>
      </p:sp>
      <p:sp>
        <p:nvSpPr>
          <p:cNvPr id="68" name="Metin kutusu 67"/>
          <p:cNvSpPr txBox="1"/>
          <p:nvPr/>
        </p:nvSpPr>
        <p:spPr>
          <a:xfrm>
            <a:off x="8200039" y="8613127"/>
            <a:ext cx="3416072" cy="477054"/>
          </a:xfrm>
          <a:prstGeom prst="rect">
            <a:avLst/>
          </a:prstGeom>
          <a:noFill/>
        </p:spPr>
        <p:txBody>
          <a:bodyPr wrap="square" rtlCol="0">
            <a:spAutoFit/>
          </a:bodyPr>
          <a:lstStyle/>
          <a:p>
            <a:r>
              <a:rPr lang="tr-TR" sz="2500" dirty="0" smtClean="0"/>
              <a:t>Şekil 2</a:t>
            </a:r>
            <a:endParaRPr lang="tr-TR" sz="2500" dirty="0"/>
          </a:p>
        </p:txBody>
      </p:sp>
      <p:sp>
        <p:nvSpPr>
          <p:cNvPr id="79" name="Metin kutusu 78"/>
          <p:cNvSpPr txBox="1"/>
          <p:nvPr/>
        </p:nvSpPr>
        <p:spPr>
          <a:xfrm>
            <a:off x="18657006" y="8613127"/>
            <a:ext cx="3416072" cy="477054"/>
          </a:xfrm>
          <a:prstGeom prst="rect">
            <a:avLst/>
          </a:prstGeom>
          <a:noFill/>
        </p:spPr>
        <p:txBody>
          <a:bodyPr wrap="square" rtlCol="0">
            <a:spAutoFit/>
          </a:bodyPr>
          <a:lstStyle/>
          <a:p>
            <a:r>
              <a:rPr lang="tr-TR" sz="2500" dirty="0" smtClean="0"/>
              <a:t>Şekil 3</a:t>
            </a:r>
            <a:endParaRPr lang="tr-TR" sz="2500" dirty="0"/>
          </a:p>
        </p:txBody>
      </p:sp>
      <p:sp>
        <p:nvSpPr>
          <p:cNvPr id="80" name="Metin kutusu 79"/>
          <p:cNvSpPr txBox="1"/>
          <p:nvPr/>
        </p:nvSpPr>
        <p:spPr>
          <a:xfrm>
            <a:off x="23291874" y="18204116"/>
            <a:ext cx="1021690" cy="477054"/>
          </a:xfrm>
          <a:prstGeom prst="rect">
            <a:avLst/>
          </a:prstGeom>
          <a:noFill/>
        </p:spPr>
        <p:txBody>
          <a:bodyPr wrap="square" rtlCol="0">
            <a:spAutoFit/>
          </a:bodyPr>
          <a:lstStyle/>
          <a:p>
            <a:r>
              <a:rPr lang="tr-TR" sz="2500" dirty="0" smtClean="0"/>
              <a:t>Şekil 4</a:t>
            </a:r>
            <a:endParaRPr lang="tr-TR" sz="2500" dirty="0"/>
          </a:p>
        </p:txBody>
      </p:sp>
    </p:spTree>
    <p:extLst>
      <p:ext uri="{BB962C8B-B14F-4D97-AF65-F5344CB8AC3E}">
        <p14:creationId xmlns:p14="http://schemas.microsoft.com/office/powerpoint/2010/main" val="234541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2107</TotalTime>
  <Words>568</Words>
  <Application>Microsoft Office PowerPoint</Application>
  <PresentationFormat>Özel</PresentationFormat>
  <Paragraphs>70</Paragraphs>
  <Slides>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vt:i4>
      </vt:variant>
    </vt:vector>
  </HeadingPairs>
  <TitlesOfParts>
    <vt:vector size="7" baseType="lpstr">
      <vt:lpstr>Arial</vt:lpstr>
      <vt:lpstr>Calibri</vt:lpstr>
      <vt:lpstr>Calibri Light</vt:lpstr>
      <vt:lpstr>Courier New</vt:lpstr>
      <vt:lpstr>Times New Roman</vt:lpstr>
      <vt:lpstr>Office Teması</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Beyin ve Bilişim Lab</dc:creator>
  <cp:lastModifiedBy>Dicle ÇAPAN</cp:lastModifiedBy>
  <cp:revision>95</cp:revision>
  <dcterms:created xsi:type="dcterms:W3CDTF">2016-05-17T07:54:35Z</dcterms:created>
  <dcterms:modified xsi:type="dcterms:W3CDTF">2016-06-09T09:04:28Z</dcterms:modified>
</cp:coreProperties>
</file>